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6"/>
  </p:notesMasterIdLst>
  <p:sldIdLst>
    <p:sldId id="256" r:id="rId2"/>
    <p:sldId id="271" r:id="rId3"/>
    <p:sldId id="265" r:id="rId4"/>
    <p:sldId id="257" r:id="rId5"/>
    <p:sldId id="258" r:id="rId6"/>
    <p:sldId id="269" r:id="rId7"/>
    <p:sldId id="263" r:id="rId8"/>
    <p:sldId id="259" r:id="rId9"/>
    <p:sldId id="264" r:id="rId10"/>
    <p:sldId id="270" r:id="rId11"/>
    <p:sldId id="272" r:id="rId12"/>
    <p:sldId id="273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-1046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50C27-8519-6E49-AE8F-B2729D4F704C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6061BEA-793F-B149-BBD2-EAB778EECE14}">
      <dgm:prSet phldrT="[Texte]" custT="1"/>
      <dgm:spPr/>
      <dgm:t>
        <a:bodyPr/>
        <a:lstStyle/>
        <a:p>
          <a:r>
            <a:rPr lang="fr-FR" sz="2800" dirty="0" smtClean="0"/>
            <a:t>2013</a:t>
          </a:r>
        </a:p>
        <a:p>
          <a:r>
            <a:rPr lang="fr-FR" sz="2800" dirty="0" smtClean="0"/>
            <a:t> Quai des réseaux à  Lorient</a:t>
          </a:r>
          <a:endParaRPr lang="fr-FR" sz="2800" dirty="0"/>
        </a:p>
      </dgm:t>
    </dgm:pt>
    <dgm:pt modelId="{CF8C4141-8D8E-AF41-99F5-CA6F2A8693AC}" type="parTrans" cxnId="{45E12E92-91A9-2541-91F2-87ECD6F74670}">
      <dgm:prSet/>
      <dgm:spPr/>
      <dgm:t>
        <a:bodyPr/>
        <a:lstStyle/>
        <a:p>
          <a:endParaRPr lang="fr-FR"/>
        </a:p>
      </dgm:t>
    </dgm:pt>
    <dgm:pt modelId="{D4E1689E-8DA2-5944-8778-AC4C30ED43EA}" type="sibTrans" cxnId="{45E12E92-91A9-2541-91F2-87ECD6F74670}">
      <dgm:prSet/>
      <dgm:spPr/>
      <dgm:t>
        <a:bodyPr/>
        <a:lstStyle/>
        <a:p>
          <a:endParaRPr lang="fr-FR"/>
        </a:p>
      </dgm:t>
    </dgm:pt>
    <dgm:pt modelId="{F89F9D29-B744-954F-BB2D-CDAD928CFA38}">
      <dgm:prSet phldrT="[Texte]"/>
      <dgm:spPr/>
      <dgm:t>
        <a:bodyPr/>
        <a:lstStyle/>
        <a:p>
          <a:r>
            <a:rPr lang="fr-FR" dirty="0" smtClean="0"/>
            <a:t>Club Entreprises du Pays de Vannes</a:t>
          </a:r>
          <a:endParaRPr lang="fr-FR" dirty="0"/>
        </a:p>
      </dgm:t>
    </dgm:pt>
    <dgm:pt modelId="{8A7E76D2-618B-3A49-B321-1D76D8CEE6AA}" type="parTrans" cxnId="{29B92D43-2064-4E4A-8FC8-B9975E35062F}">
      <dgm:prSet/>
      <dgm:spPr/>
      <dgm:t>
        <a:bodyPr/>
        <a:lstStyle/>
        <a:p>
          <a:endParaRPr lang="fr-FR"/>
        </a:p>
      </dgm:t>
    </dgm:pt>
    <dgm:pt modelId="{34D05A53-8168-DB4E-832E-145BAE212908}" type="sibTrans" cxnId="{29B92D43-2064-4E4A-8FC8-B9975E35062F}">
      <dgm:prSet/>
      <dgm:spPr/>
      <dgm:t>
        <a:bodyPr/>
        <a:lstStyle/>
        <a:p>
          <a:endParaRPr lang="fr-FR"/>
        </a:p>
      </dgm:t>
    </dgm:pt>
    <dgm:pt modelId="{5140536A-67DF-2E4D-9B60-55715696B5FC}">
      <dgm:prSet phldrT="[Texte]"/>
      <dgm:spPr/>
      <dgm:t>
        <a:bodyPr/>
        <a:lstStyle/>
        <a:p>
          <a:r>
            <a:rPr lang="fr-FR" dirty="0" smtClean="0"/>
            <a:t>Banque Alimentaire 56</a:t>
          </a:r>
          <a:endParaRPr lang="fr-FR" dirty="0"/>
        </a:p>
      </dgm:t>
    </dgm:pt>
    <dgm:pt modelId="{203EEB4B-3E86-8D46-A215-06B7A38A1782}" type="parTrans" cxnId="{9EED6028-178E-A045-8953-F440DD6F488D}">
      <dgm:prSet/>
      <dgm:spPr/>
      <dgm:t>
        <a:bodyPr/>
        <a:lstStyle/>
        <a:p>
          <a:endParaRPr lang="fr-FR"/>
        </a:p>
      </dgm:t>
    </dgm:pt>
    <dgm:pt modelId="{2B6E670B-B84B-E540-BA85-FE65933F331A}" type="sibTrans" cxnId="{9EED6028-178E-A045-8953-F440DD6F488D}">
      <dgm:prSet/>
      <dgm:spPr/>
      <dgm:t>
        <a:bodyPr/>
        <a:lstStyle/>
        <a:p>
          <a:endParaRPr lang="fr-FR"/>
        </a:p>
      </dgm:t>
    </dgm:pt>
    <dgm:pt modelId="{E9100BA0-3C33-5B46-A7EE-E3586E1078A1}" type="pres">
      <dgm:prSet presAssocID="{0DD50C27-8519-6E49-AE8F-B2729D4F704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2BDEBFAD-D8D4-CA47-A7C1-D798C490E4E8}" type="pres">
      <dgm:prSet presAssocID="{56061BEA-793F-B149-BBD2-EAB778EECE14}" presName="Parent" presStyleLbl="node0" presStyleIdx="0" presStyleCnt="1" custLinFactNeighborX="12993" custLinFactNeighborY="-2053">
        <dgm:presLayoutVars>
          <dgm:chMax val="5"/>
          <dgm:chPref val="5"/>
        </dgm:presLayoutVars>
      </dgm:prSet>
      <dgm:spPr/>
      <dgm:t>
        <a:bodyPr/>
        <a:lstStyle/>
        <a:p>
          <a:endParaRPr lang="fr-FR"/>
        </a:p>
      </dgm:t>
    </dgm:pt>
    <dgm:pt modelId="{BEAC8E4A-EA89-A442-8886-DF16A4B87F1E}" type="pres">
      <dgm:prSet presAssocID="{56061BEA-793F-B149-BBD2-EAB778EECE14}" presName="Accent1" presStyleLbl="node1" presStyleIdx="0" presStyleCnt="13"/>
      <dgm:spPr/>
    </dgm:pt>
    <dgm:pt modelId="{3BE86E9D-E635-5543-9E0B-CF116CCFF5D1}" type="pres">
      <dgm:prSet presAssocID="{56061BEA-793F-B149-BBD2-EAB778EECE14}" presName="Accent2" presStyleLbl="node1" presStyleIdx="1" presStyleCnt="13"/>
      <dgm:spPr/>
    </dgm:pt>
    <dgm:pt modelId="{50716AA9-1DC0-0D4A-A634-A155636A0A96}" type="pres">
      <dgm:prSet presAssocID="{56061BEA-793F-B149-BBD2-EAB778EECE14}" presName="Accent3" presStyleLbl="node1" presStyleIdx="2" presStyleCnt="13"/>
      <dgm:spPr/>
    </dgm:pt>
    <dgm:pt modelId="{9FC33596-8F6F-5445-889D-4D8BA1A5E210}" type="pres">
      <dgm:prSet presAssocID="{56061BEA-793F-B149-BBD2-EAB778EECE14}" presName="Accent4" presStyleLbl="node1" presStyleIdx="3" presStyleCnt="13"/>
      <dgm:spPr/>
    </dgm:pt>
    <dgm:pt modelId="{F3D7C6D4-A144-0D43-9EF2-E9B9C8EF7AF1}" type="pres">
      <dgm:prSet presAssocID="{56061BEA-793F-B149-BBD2-EAB778EECE14}" presName="Accent5" presStyleLbl="node1" presStyleIdx="4" presStyleCnt="13"/>
      <dgm:spPr/>
    </dgm:pt>
    <dgm:pt modelId="{067E5B91-39B4-BF4E-A58F-778F2ACCE366}" type="pres">
      <dgm:prSet presAssocID="{56061BEA-793F-B149-BBD2-EAB778EECE14}" presName="Accent6" presStyleLbl="node1" presStyleIdx="5" presStyleCnt="13"/>
      <dgm:spPr/>
    </dgm:pt>
    <dgm:pt modelId="{C62F4287-811F-F34E-A7BE-2E494878F216}" type="pres">
      <dgm:prSet presAssocID="{F89F9D29-B744-954F-BB2D-CDAD928CFA38}" presName="Child1" presStyleLbl="node1" presStyleIdx="6" presStyleCnt="13" custScaleX="125433" custScaleY="101714" custLinFactNeighborX="15777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28C048FA-8664-5442-83EC-350CFB0B0CC0}" type="pres">
      <dgm:prSet presAssocID="{F89F9D29-B744-954F-BB2D-CDAD928CFA38}" presName="Accent7" presStyleCnt="0"/>
      <dgm:spPr/>
    </dgm:pt>
    <dgm:pt modelId="{DA548374-071F-0347-B3B4-2D957ADA6B67}" type="pres">
      <dgm:prSet presAssocID="{F89F9D29-B744-954F-BB2D-CDAD928CFA38}" presName="AccentHold1" presStyleLbl="node1" presStyleIdx="7" presStyleCnt="13"/>
      <dgm:spPr/>
    </dgm:pt>
    <dgm:pt modelId="{0D7DD745-9A1B-E34F-BCD1-75B196C074BF}" type="pres">
      <dgm:prSet presAssocID="{F89F9D29-B744-954F-BB2D-CDAD928CFA38}" presName="Accent8" presStyleCnt="0"/>
      <dgm:spPr/>
    </dgm:pt>
    <dgm:pt modelId="{A7AAF4A2-5D64-6F42-A473-A2E2700700AE}" type="pres">
      <dgm:prSet presAssocID="{F89F9D29-B744-954F-BB2D-CDAD928CFA38}" presName="AccentHold2" presStyleLbl="node1" presStyleIdx="8" presStyleCnt="13"/>
      <dgm:spPr/>
    </dgm:pt>
    <dgm:pt modelId="{A967E563-71D3-D64B-930F-2430FD4FFD05}" type="pres">
      <dgm:prSet presAssocID="{5140536A-67DF-2E4D-9B60-55715696B5FC}" presName="Child2" presStyleLbl="node1" presStyleIdx="9" presStyleCnt="13" custScaleX="192237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7621DB1-228F-D840-A6DD-D4F22D010918}" type="pres">
      <dgm:prSet presAssocID="{5140536A-67DF-2E4D-9B60-55715696B5FC}" presName="Accent9" presStyleCnt="0"/>
      <dgm:spPr/>
    </dgm:pt>
    <dgm:pt modelId="{570D9D55-9FBC-DD4B-A546-2D4CB6ECDA69}" type="pres">
      <dgm:prSet presAssocID="{5140536A-67DF-2E4D-9B60-55715696B5FC}" presName="AccentHold1" presStyleLbl="node1" presStyleIdx="10" presStyleCnt="13"/>
      <dgm:spPr/>
    </dgm:pt>
    <dgm:pt modelId="{23B29BDE-933A-2D4C-A41B-093C918CBE1A}" type="pres">
      <dgm:prSet presAssocID="{5140536A-67DF-2E4D-9B60-55715696B5FC}" presName="Accent10" presStyleCnt="0"/>
      <dgm:spPr/>
    </dgm:pt>
    <dgm:pt modelId="{18CBE376-D79F-014F-8314-6CD40BB70A13}" type="pres">
      <dgm:prSet presAssocID="{5140536A-67DF-2E4D-9B60-55715696B5FC}" presName="AccentHold2" presStyleLbl="node1" presStyleIdx="11" presStyleCnt="13"/>
      <dgm:spPr/>
    </dgm:pt>
    <dgm:pt modelId="{F19E0E8F-6763-2146-A8FE-D33B08CB9E83}" type="pres">
      <dgm:prSet presAssocID="{5140536A-67DF-2E4D-9B60-55715696B5FC}" presName="Accent11" presStyleCnt="0"/>
      <dgm:spPr/>
    </dgm:pt>
    <dgm:pt modelId="{6A803989-374E-EF45-A313-919B1BE98EF4}" type="pres">
      <dgm:prSet presAssocID="{5140536A-67DF-2E4D-9B60-55715696B5FC}" presName="AccentHold3" presStyleLbl="node1" presStyleIdx="12" presStyleCnt="13"/>
      <dgm:spPr/>
    </dgm:pt>
  </dgm:ptLst>
  <dgm:cxnLst>
    <dgm:cxn modelId="{29B92D43-2064-4E4A-8FC8-B9975E35062F}" srcId="{56061BEA-793F-B149-BBD2-EAB778EECE14}" destId="{F89F9D29-B744-954F-BB2D-CDAD928CFA38}" srcOrd="0" destOrd="0" parTransId="{8A7E76D2-618B-3A49-B321-1D76D8CEE6AA}" sibTransId="{34D05A53-8168-DB4E-832E-145BAE212908}"/>
    <dgm:cxn modelId="{9EED6028-178E-A045-8953-F440DD6F488D}" srcId="{56061BEA-793F-B149-BBD2-EAB778EECE14}" destId="{5140536A-67DF-2E4D-9B60-55715696B5FC}" srcOrd="1" destOrd="0" parTransId="{203EEB4B-3E86-8D46-A215-06B7A38A1782}" sibTransId="{2B6E670B-B84B-E540-BA85-FE65933F331A}"/>
    <dgm:cxn modelId="{DBE4D8CB-1AE1-904C-9082-EF06A40E8A67}" type="presOf" srcId="{5140536A-67DF-2E4D-9B60-55715696B5FC}" destId="{A967E563-71D3-D64B-930F-2430FD4FFD05}" srcOrd="0" destOrd="0" presId="urn:microsoft.com/office/officeart/2009/3/layout/CircleRelationship"/>
    <dgm:cxn modelId="{45E12E92-91A9-2541-91F2-87ECD6F74670}" srcId="{0DD50C27-8519-6E49-AE8F-B2729D4F704C}" destId="{56061BEA-793F-B149-BBD2-EAB778EECE14}" srcOrd="0" destOrd="0" parTransId="{CF8C4141-8D8E-AF41-99F5-CA6F2A8693AC}" sibTransId="{D4E1689E-8DA2-5944-8778-AC4C30ED43EA}"/>
    <dgm:cxn modelId="{B660AD15-03C6-E44F-BE0C-0896F435B494}" type="presOf" srcId="{F89F9D29-B744-954F-BB2D-CDAD928CFA38}" destId="{C62F4287-811F-F34E-A7BE-2E494878F216}" srcOrd="0" destOrd="0" presId="urn:microsoft.com/office/officeart/2009/3/layout/CircleRelationship"/>
    <dgm:cxn modelId="{867904C7-2BC9-6C48-92A9-C0618B2C1F22}" type="presOf" srcId="{0DD50C27-8519-6E49-AE8F-B2729D4F704C}" destId="{E9100BA0-3C33-5B46-A7EE-E3586E1078A1}" srcOrd="0" destOrd="0" presId="urn:microsoft.com/office/officeart/2009/3/layout/CircleRelationship"/>
    <dgm:cxn modelId="{4DCE7DD3-2849-2743-B054-2299C5E62B0A}" type="presOf" srcId="{56061BEA-793F-B149-BBD2-EAB778EECE14}" destId="{2BDEBFAD-D8D4-CA47-A7C1-D798C490E4E8}" srcOrd="0" destOrd="0" presId="urn:microsoft.com/office/officeart/2009/3/layout/CircleRelationship"/>
    <dgm:cxn modelId="{F63ED69A-CB24-B84C-BF10-1AC20EC1DEC2}" type="presParOf" srcId="{E9100BA0-3C33-5B46-A7EE-E3586E1078A1}" destId="{2BDEBFAD-D8D4-CA47-A7C1-D798C490E4E8}" srcOrd="0" destOrd="0" presId="urn:microsoft.com/office/officeart/2009/3/layout/CircleRelationship"/>
    <dgm:cxn modelId="{F9EDCD2D-7B50-0D40-8A45-FE95267189A9}" type="presParOf" srcId="{E9100BA0-3C33-5B46-A7EE-E3586E1078A1}" destId="{BEAC8E4A-EA89-A442-8886-DF16A4B87F1E}" srcOrd="1" destOrd="0" presId="urn:microsoft.com/office/officeart/2009/3/layout/CircleRelationship"/>
    <dgm:cxn modelId="{CEA95139-7DC3-6148-96A6-A4473763910D}" type="presParOf" srcId="{E9100BA0-3C33-5B46-A7EE-E3586E1078A1}" destId="{3BE86E9D-E635-5543-9E0B-CF116CCFF5D1}" srcOrd="2" destOrd="0" presId="urn:microsoft.com/office/officeart/2009/3/layout/CircleRelationship"/>
    <dgm:cxn modelId="{15BB4FF4-01D1-A047-A515-49B53C9AD96A}" type="presParOf" srcId="{E9100BA0-3C33-5B46-A7EE-E3586E1078A1}" destId="{50716AA9-1DC0-0D4A-A634-A155636A0A96}" srcOrd="3" destOrd="0" presId="urn:microsoft.com/office/officeart/2009/3/layout/CircleRelationship"/>
    <dgm:cxn modelId="{34BAFF56-CEBA-0846-B670-B9F8B5A171D4}" type="presParOf" srcId="{E9100BA0-3C33-5B46-A7EE-E3586E1078A1}" destId="{9FC33596-8F6F-5445-889D-4D8BA1A5E210}" srcOrd="4" destOrd="0" presId="urn:microsoft.com/office/officeart/2009/3/layout/CircleRelationship"/>
    <dgm:cxn modelId="{5C668726-389D-FD43-8298-81A724E985EF}" type="presParOf" srcId="{E9100BA0-3C33-5B46-A7EE-E3586E1078A1}" destId="{F3D7C6D4-A144-0D43-9EF2-E9B9C8EF7AF1}" srcOrd="5" destOrd="0" presId="urn:microsoft.com/office/officeart/2009/3/layout/CircleRelationship"/>
    <dgm:cxn modelId="{555046EC-AD70-2D4C-BEE3-96A0AC1CD562}" type="presParOf" srcId="{E9100BA0-3C33-5B46-A7EE-E3586E1078A1}" destId="{067E5B91-39B4-BF4E-A58F-778F2ACCE366}" srcOrd="6" destOrd="0" presId="urn:microsoft.com/office/officeart/2009/3/layout/CircleRelationship"/>
    <dgm:cxn modelId="{AD1F262A-34C1-6C4D-A6F3-93323842DC6D}" type="presParOf" srcId="{E9100BA0-3C33-5B46-A7EE-E3586E1078A1}" destId="{C62F4287-811F-F34E-A7BE-2E494878F216}" srcOrd="7" destOrd="0" presId="urn:microsoft.com/office/officeart/2009/3/layout/CircleRelationship"/>
    <dgm:cxn modelId="{D945CE72-F252-5C4D-B154-F783239EF283}" type="presParOf" srcId="{E9100BA0-3C33-5B46-A7EE-E3586E1078A1}" destId="{28C048FA-8664-5442-83EC-350CFB0B0CC0}" srcOrd="8" destOrd="0" presId="urn:microsoft.com/office/officeart/2009/3/layout/CircleRelationship"/>
    <dgm:cxn modelId="{E84C2781-E023-644A-8AB4-B648B5A1306D}" type="presParOf" srcId="{28C048FA-8664-5442-83EC-350CFB0B0CC0}" destId="{DA548374-071F-0347-B3B4-2D957ADA6B67}" srcOrd="0" destOrd="0" presId="urn:microsoft.com/office/officeart/2009/3/layout/CircleRelationship"/>
    <dgm:cxn modelId="{D8D2ABCA-3BCD-644C-829E-24847725055E}" type="presParOf" srcId="{E9100BA0-3C33-5B46-A7EE-E3586E1078A1}" destId="{0D7DD745-9A1B-E34F-BCD1-75B196C074BF}" srcOrd="9" destOrd="0" presId="urn:microsoft.com/office/officeart/2009/3/layout/CircleRelationship"/>
    <dgm:cxn modelId="{6367A858-A533-224E-A069-6EC5736520A6}" type="presParOf" srcId="{0D7DD745-9A1B-E34F-BCD1-75B196C074BF}" destId="{A7AAF4A2-5D64-6F42-A473-A2E2700700AE}" srcOrd="0" destOrd="0" presId="urn:microsoft.com/office/officeart/2009/3/layout/CircleRelationship"/>
    <dgm:cxn modelId="{2BD2B309-E56B-3E49-995D-FFF931D926AD}" type="presParOf" srcId="{E9100BA0-3C33-5B46-A7EE-E3586E1078A1}" destId="{A967E563-71D3-D64B-930F-2430FD4FFD05}" srcOrd="10" destOrd="0" presId="urn:microsoft.com/office/officeart/2009/3/layout/CircleRelationship"/>
    <dgm:cxn modelId="{9DD76444-B7C8-D14A-B131-CED114C228B5}" type="presParOf" srcId="{E9100BA0-3C33-5B46-A7EE-E3586E1078A1}" destId="{17621DB1-228F-D840-A6DD-D4F22D010918}" srcOrd="11" destOrd="0" presId="urn:microsoft.com/office/officeart/2009/3/layout/CircleRelationship"/>
    <dgm:cxn modelId="{7EBDDE8C-91BB-0144-9226-D68C01312273}" type="presParOf" srcId="{17621DB1-228F-D840-A6DD-D4F22D010918}" destId="{570D9D55-9FBC-DD4B-A546-2D4CB6ECDA69}" srcOrd="0" destOrd="0" presId="urn:microsoft.com/office/officeart/2009/3/layout/CircleRelationship"/>
    <dgm:cxn modelId="{1AB6A4DA-70EA-8D41-8907-B67199E6D406}" type="presParOf" srcId="{E9100BA0-3C33-5B46-A7EE-E3586E1078A1}" destId="{23B29BDE-933A-2D4C-A41B-093C918CBE1A}" srcOrd="12" destOrd="0" presId="urn:microsoft.com/office/officeart/2009/3/layout/CircleRelationship"/>
    <dgm:cxn modelId="{1A5C2F1F-83C9-DC43-B419-C7A367838D65}" type="presParOf" srcId="{23B29BDE-933A-2D4C-A41B-093C918CBE1A}" destId="{18CBE376-D79F-014F-8314-6CD40BB70A13}" srcOrd="0" destOrd="0" presId="urn:microsoft.com/office/officeart/2009/3/layout/CircleRelationship"/>
    <dgm:cxn modelId="{86F59BDB-225C-784C-8E62-F42CE0F36CD2}" type="presParOf" srcId="{E9100BA0-3C33-5B46-A7EE-E3586E1078A1}" destId="{F19E0E8F-6763-2146-A8FE-D33B08CB9E83}" srcOrd="13" destOrd="0" presId="urn:microsoft.com/office/officeart/2009/3/layout/CircleRelationship"/>
    <dgm:cxn modelId="{DBE0B656-2755-B548-BCC8-121A164FD4EE}" type="presParOf" srcId="{F19E0E8F-6763-2146-A8FE-D33B08CB9E83}" destId="{6A803989-374E-EF45-A313-919B1BE98EF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3E3AC-BEF0-2D44-AA49-1A6B2AAC21B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DD1D5FF4-C839-2440-A670-DAB50AC268B3}">
      <dgm:prSet phldrT="[Texte]"/>
      <dgm:spPr/>
      <dgm:t>
        <a:bodyPr/>
        <a:lstStyle/>
        <a:p>
          <a:r>
            <a:rPr lang="fr-FR" dirty="0" smtClean="0"/>
            <a:t>La BA 56 sollicite le Club pour l’aider un projet de récupération et de transformation de pains invendus pour le transformer en chapelure à destination de l’alimentation animale en privilégiant l’emploi des travailleurs handicapés</a:t>
          </a:r>
          <a:endParaRPr lang="fr-FR" dirty="0"/>
        </a:p>
      </dgm:t>
    </dgm:pt>
    <dgm:pt modelId="{6CBE9313-FF70-5744-8047-44DE57AE753D}" type="parTrans" cxnId="{5DCD1E05-FC8A-E14C-9CBD-8CBA2FC9A80C}">
      <dgm:prSet/>
      <dgm:spPr/>
      <dgm:t>
        <a:bodyPr/>
        <a:lstStyle/>
        <a:p>
          <a:endParaRPr lang="fr-FR"/>
        </a:p>
      </dgm:t>
    </dgm:pt>
    <dgm:pt modelId="{2E358EF8-F642-5847-AD25-A9A4BF23C491}" type="sibTrans" cxnId="{5DCD1E05-FC8A-E14C-9CBD-8CBA2FC9A80C}">
      <dgm:prSet/>
      <dgm:spPr/>
      <dgm:t>
        <a:bodyPr/>
        <a:lstStyle/>
        <a:p>
          <a:endParaRPr lang="fr-FR"/>
        </a:p>
      </dgm:t>
    </dgm:pt>
    <dgm:pt modelId="{4673E793-D33C-D94B-B3D0-7CA067011710}">
      <dgm:prSet phldrT="[Texte]"/>
      <dgm:spPr/>
      <dgm:t>
        <a:bodyPr/>
        <a:lstStyle/>
        <a:p>
          <a:r>
            <a:rPr lang="fr-FR" dirty="0" smtClean="0"/>
            <a:t>Début 2014</a:t>
          </a:r>
        </a:p>
        <a:p>
          <a:r>
            <a:rPr lang="fr-FR" dirty="0" smtClean="0"/>
            <a:t>Le CA du Club Entreprise valide le projet et crée la commission sur </a:t>
          </a:r>
          <a:r>
            <a:rPr lang="fr-FR" dirty="0" err="1" smtClean="0"/>
            <a:t>l’</a:t>
          </a:r>
          <a:r>
            <a:rPr lang="fr-FR" b="1" dirty="0" err="1" smtClean="0"/>
            <a:t>ECO</a:t>
          </a:r>
          <a:r>
            <a:rPr lang="fr-FR" dirty="0" err="1" smtClean="0"/>
            <a:t>nomie</a:t>
          </a:r>
          <a:r>
            <a:rPr lang="fr-FR" dirty="0" smtClean="0"/>
            <a:t> </a:t>
          </a:r>
          <a:r>
            <a:rPr lang="fr-FR" b="1" dirty="0" err="1" smtClean="0"/>
            <a:t>SOL</a:t>
          </a:r>
          <a:r>
            <a:rPr lang="fr-FR" dirty="0" err="1" smtClean="0"/>
            <a:t>idaire</a:t>
          </a:r>
          <a:endParaRPr lang="fr-FR" dirty="0" smtClean="0"/>
        </a:p>
        <a:p>
          <a:r>
            <a:rPr lang="fr-FR" dirty="0" smtClean="0"/>
            <a:t>ECOSOL  </a:t>
          </a:r>
          <a:endParaRPr lang="fr-FR" dirty="0"/>
        </a:p>
      </dgm:t>
    </dgm:pt>
    <dgm:pt modelId="{BE204D73-51B0-2D4D-8C83-B9F4A59FFB8B}" type="parTrans" cxnId="{578054A0-6231-F044-A0B4-05A30CB61121}">
      <dgm:prSet/>
      <dgm:spPr/>
      <dgm:t>
        <a:bodyPr/>
        <a:lstStyle/>
        <a:p>
          <a:endParaRPr lang="fr-FR"/>
        </a:p>
      </dgm:t>
    </dgm:pt>
    <dgm:pt modelId="{CCC49D96-CAC5-5047-AC5C-33997609D7BC}" type="sibTrans" cxnId="{578054A0-6231-F044-A0B4-05A30CB61121}">
      <dgm:prSet/>
      <dgm:spPr/>
      <dgm:t>
        <a:bodyPr/>
        <a:lstStyle/>
        <a:p>
          <a:endParaRPr lang="fr-FR"/>
        </a:p>
      </dgm:t>
    </dgm:pt>
    <dgm:pt modelId="{6F755A11-E5C7-0C40-B7F3-12E8265A788F}">
      <dgm:prSet phldrT="[Texte]"/>
      <dgm:spPr/>
      <dgm:t>
        <a:bodyPr/>
        <a:lstStyle/>
        <a:p>
          <a:r>
            <a:rPr lang="fr-FR" dirty="0" smtClean="0"/>
            <a:t>ECOSOL réunit 14 entreprises  ( industries, services, finances, Economie sociale et Solidaire etc.</a:t>
          </a:r>
          <a:endParaRPr lang="fr-FR" dirty="0"/>
        </a:p>
      </dgm:t>
    </dgm:pt>
    <dgm:pt modelId="{0025E545-DAE7-BD42-B04C-3E99C9936F08}" type="parTrans" cxnId="{AA15410F-844C-8E4A-AFDB-D50428E56627}">
      <dgm:prSet/>
      <dgm:spPr/>
      <dgm:t>
        <a:bodyPr/>
        <a:lstStyle/>
        <a:p>
          <a:endParaRPr lang="fr-FR"/>
        </a:p>
      </dgm:t>
    </dgm:pt>
    <dgm:pt modelId="{2C23FBC3-D782-3144-AEA6-DAF095D9AA1C}" type="sibTrans" cxnId="{AA15410F-844C-8E4A-AFDB-D50428E56627}">
      <dgm:prSet/>
      <dgm:spPr/>
      <dgm:t>
        <a:bodyPr/>
        <a:lstStyle/>
        <a:p>
          <a:endParaRPr lang="fr-FR"/>
        </a:p>
      </dgm:t>
    </dgm:pt>
    <dgm:pt modelId="{9BEB1C5B-04C9-6847-88AD-06331628ED02}" type="pres">
      <dgm:prSet presAssocID="{0E93E3AC-BEF0-2D44-AA49-1A6B2AAC21B4}" presName="CompostProcess" presStyleCnt="0">
        <dgm:presLayoutVars>
          <dgm:dir/>
          <dgm:resizeHandles val="exact"/>
        </dgm:presLayoutVars>
      </dgm:prSet>
      <dgm:spPr/>
    </dgm:pt>
    <dgm:pt modelId="{DD38A027-00F3-184D-A4CF-0EB013E5654C}" type="pres">
      <dgm:prSet presAssocID="{0E93E3AC-BEF0-2D44-AA49-1A6B2AAC21B4}" presName="arrow" presStyleLbl="bgShp" presStyleIdx="0" presStyleCnt="1"/>
      <dgm:spPr/>
    </dgm:pt>
    <dgm:pt modelId="{245FE76B-A580-BC44-AE09-9CA2E377E5F5}" type="pres">
      <dgm:prSet presAssocID="{0E93E3AC-BEF0-2D44-AA49-1A6B2AAC21B4}" presName="linearProcess" presStyleCnt="0"/>
      <dgm:spPr/>
    </dgm:pt>
    <dgm:pt modelId="{3FB03A96-C4F5-654B-8478-31AB3102BFA7}" type="pres">
      <dgm:prSet presAssocID="{DD1D5FF4-C839-2440-A670-DAB50AC268B3}" presName="textNode" presStyleLbl="node1" presStyleIdx="0" presStyleCnt="3" custScaleX="135858" custScaleY="1121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790BEC-7487-4048-A665-C2B96BAEACE7}" type="pres">
      <dgm:prSet presAssocID="{2E358EF8-F642-5847-AD25-A9A4BF23C491}" presName="sibTrans" presStyleCnt="0"/>
      <dgm:spPr/>
    </dgm:pt>
    <dgm:pt modelId="{F5216147-C7DB-1945-8A26-78275356CCC0}" type="pres">
      <dgm:prSet presAssocID="{4673E793-D33C-D94B-B3D0-7CA067011710}" presName="textNode" presStyleLbl="node1" presStyleIdx="1" presStyleCnt="3" custLinFactNeighborY="-39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348D8-4A90-3948-9BD2-2FF31A526D73}" type="pres">
      <dgm:prSet presAssocID="{CCC49D96-CAC5-5047-AC5C-33997609D7BC}" presName="sibTrans" presStyleCnt="0"/>
      <dgm:spPr/>
    </dgm:pt>
    <dgm:pt modelId="{C505A175-E7B8-2043-9907-F65C6FFD59BA}" type="pres">
      <dgm:prSet presAssocID="{6F755A11-E5C7-0C40-B7F3-12E8265A788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1007995-A911-6343-BB14-465DA0573503}" type="presOf" srcId="{6F755A11-E5C7-0C40-B7F3-12E8265A788F}" destId="{C505A175-E7B8-2043-9907-F65C6FFD59BA}" srcOrd="0" destOrd="0" presId="urn:microsoft.com/office/officeart/2005/8/layout/hProcess9"/>
    <dgm:cxn modelId="{4AF39E8E-C3E1-4248-8283-5C993520F828}" type="presOf" srcId="{0E93E3AC-BEF0-2D44-AA49-1A6B2AAC21B4}" destId="{9BEB1C5B-04C9-6847-88AD-06331628ED02}" srcOrd="0" destOrd="0" presId="urn:microsoft.com/office/officeart/2005/8/layout/hProcess9"/>
    <dgm:cxn modelId="{FE66CF70-EEED-3947-9A03-0E1CC12C9512}" type="presOf" srcId="{4673E793-D33C-D94B-B3D0-7CA067011710}" destId="{F5216147-C7DB-1945-8A26-78275356CCC0}" srcOrd="0" destOrd="0" presId="urn:microsoft.com/office/officeart/2005/8/layout/hProcess9"/>
    <dgm:cxn modelId="{578054A0-6231-F044-A0B4-05A30CB61121}" srcId="{0E93E3AC-BEF0-2D44-AA49-1A6B2AAC21B4}" destId="{4673E793-D33C-D94B-B3D0-7CA067011710}" srcOrd="1" destOrd="0" parTransId="{BE204D73-51B0-2D4D-8C83-B9F4A59FFB8B}" sibTransId="{CCC49D96-CAC5-5047-AC5C-33997609D7BC}"/>
    <dgm:cxn modelId="{AA15410F-844C-8E4A-AFDB-D50428E56627}" srcId="{0E93E3AC-BEF0-2D44-AA49-1A6B2AAC21B4}" destId="{6F755A11-E5C7-0C40-B7F3-12E8265A788F}" srcOrd="2" destOrd="0" parTransId="{0025E545-DAE7-BD42-B04C-3E99C9936F08}" sibTransId="{2C23FBC3-D782-3144-AEA6-DAF095D9AA1C}"/>
    <dgm:cxn modelId="{BE018D96-2EBC-534C-B19B-3D6ADDCEEF16}" type="presOf" srcId="{DD1D5FF4-C839-2440-A670-DAB50AC268B3}" destId="{3FB03A96-C4F5-654B-8478-31AB3102BFA7}" srcOrd="0" destOrd="0" presId="urn:microsoft.com/office/officeart/2005/8/layout/hProcess9"/>
    <dgm:cxn modelId="{5DCD1E05-FC8A-E14C-9CBD-8CBA2FC9A80C}" srcId="{0E93E3AC-BEF0-2D44-AA49-1A6B2AAC21B4}" destId="{DD1D5FF4-C839-2440-A670-DAB50AC268B3}" srcOrd="0" destOrd="0" parTransId="{6CBE9313-FF70-5744-8047-44DE57AE753D}" sibTransId="{2E358EF8-F642-5847-AD25-A9A4BF23C491}"/>
    <dgm:cxn modelId="{D68A9798-F5E7-9D4B-A95E-B73C81507E55}" type="presParOf" srcId="{9BEB1C5B-04C9-6847-88AD-06331628ED02}" destId="{DD38A027-00F3-184D-A4CF-0EB013E5654C}" srcOrd="0" destOrd="0" presId="urn:microsoft.com/office/officeart/2005/8/layout/hProcess9"/>
    <dgm:cxn modelId="{B5EEF441-415C-AE42-BB3C-CB449680D33A}" type="presParOf" srcId="{9BEB1C5B-04C9-6847-88AD-06331628ED02}" destId="{245FE76B-A580-BC44-AE09-9CA2E377E5F5}" srcOrd="1" destOrd="0" presId="urn:microsoft.com/office/officeart/2005/8/layout/hProcess9"/>
    <dgm:cxn modelId="{1684EE99-CEC4-DD44-91F3-10D0A75B0FEA}" type="presParOf" srcId="{245FE76B-A580-BC44-AE09-9CA2E377E5F5}" destId="{3FB03A96-C4F5-654B-8478-31AB3102BFA7}" srcOrd="0" destOrd="0" presId="urn:microsoft.com/office/officeart/2005/8/layout/hProcess9"/>
    <dgm:cxn modelId="{B3C305F4-5F4C-5C40-8043-25272FB8ED2A}" type="presParOf" srcId="{245FE76B-A580-BC44-AE09-9CA2E377E5F5}" destId="{3F790BEC-7487-4048-A665-C2B96BAEACE7}" srcOrd="1" destOrd="0" presId="urn:microsoft.com/office/officeart/2005/8/layout/hProcess9"/>
    <dgm:cxn modelId="{262D00C5-3010-A640-A53C-7263FA7D34CF}" type="presParOf" srcId="{245FE76B-A580-BC44-AE09-9CA2E377E5F5}" destId="{F5216147-C7DB-1945-8A26-78275356CCC0}" srcOrd="2" destOrd="0" presId="urn:microsoft.com/office/officeart/2005/8/layout/hProcess9"/>
    <dgm:cxn modelId="{84F3BC1E-FF56-E541-AC58-4CA5DC020557}" type="presParOf" srcId="{245FE76B-A580-BC44-AE09-9CA2E377E5F5}" destId="{9E2348D8-4A90-3948-9BD2-2FF31A526D73}" srcOrd="3" destOrd="0" presId="urn:microsoft.com/office/officeart/2005/8/layout/hProcess9"/>
    <dgm:cxn modelId="{9599651D-A45C-624A-BD49-0F5F255C83E5}" type="presParOf" srcId="{245FE76B-A580-BC44-AE09-9CA2E377E5F5}" destId="{C505A175-E7B8-2043-9907-F65C6FFD59B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F5360C-726D-DB4F-89A6-D9BD8329A035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3D18D6-7C66-C84E-86C2-66597E811AD3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</a:rPr>
            <a:t>ESAT du Prat</a:t>
          </a:r>
        </a:p>
        <a:p>
          <a:r>
            <a:rPr lang="fr-FR" sz="1800" b="1" dirty="0" smtClean="0">
              <a:solidFill>
                <a:srgbClr val="000000"/>
              </a:solidFill>
            </a:rPr>
            <a:t> transforme et commercialise</a:t>
          </a:r>
          <a:endParaRPr lang="fr-FR" sz="1800" b="1" dirty="0">
            <a:solidFill>
              <a:srgbClr val="000000"/>
            </a:solidFill>
          </a:endParaRPr>
        </a:p>
      </dgm:t>
    </dgm:pt>
    <dgm:pt modelId="{E1744014-09A6-BF47-98A2-B9708F981312}" type="parTrans" cxnId="{F70740B0-6EF8-F148-94DB-EF6047F49FF1}">
      <dgm:prSet/>
      <dgm:spPr/>
      <dgm:t>
        <a:bodyPr/>
        <a:lstStyle/>
        <a:p>
          <a:endParaRPr lang="fr-FR"/>
        </a:p>
      </dgm:t>
    </dgm:pt>
    <dgm:pt modelId="{56F16524-27A2-8244-A693-B21158204F41}" type="sibTrans" cxnId="{F70740B0-6EF8-F148-94DB-EF6047F49FF1}">
      <dgm:prSet/>
      <dgm:spPr/>
      <dgm:t>
        <a:bodyPr/>
        <a:lstStyle/>
        <a:p>
          <a:endParaRPr lang="fr-FR"/>
        </a:p>
      </dgm:t>
    </dgm:pt>
    <dgm:pt modelId="{2A7CDBB6-012C-5840-A07D-7D481DD637EB}">
      <dgm:prSet phldrT="[Texte]" custT="1"/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La BA 56 </a:t>
          </a:r>
        </a:p>
        <a:p>
          <a:r>
            <a:rPr lang="fr-FR" sz="1600" b="1" dirty="0" smtClean="0">
              <a:solidFill>
                <a:srgbClr val="000000"/>
              </a:solidFill>
            </a:rPr>
            <a:t>collecte le pain par des bénévoles</a:t>
          </a:r>
          <a:endParaRPr lang="fr-FR" sz="1600" b="1" dirty="0">
            <a:solidFill>
              <a:srgbClr val="000000"/>
            </a:solidFill>
          </a:endParaRPr>
        </a:p>
      </dgm:t>
    </dgm:pt>
    <dgm:pt modelId="{1427F5BC-A892-354A-ACEB-3BED7C7483C5}" type="parTrans" cxnId="{2854ED2C-12AA-5F42-81DF-0BC82AA2ADA3}">
      <dgm:prSet/>
      <dgm:spPr/>
      <dgm:t>
        <a:bodyPr/>
        <a:lstStyle/>
        <a:p>
          <a:endParaRPr lang="fr-FR"/>
        </a:p>
      </dgm:t>
    </dgm:pt>
    <dgm:pt modelId="{371B92E6-B41B-4340-97D7-C5A6CA6AA3FF}" type="sibTrans" cxnId="{2854ED2C-12AA-5F42-81DF-0BC82AA2ADA3}">
      <dgm:prSet/>
      <dgm:spPr/>
      <dgm:t>
        <a:bodyPr/>
        <a:lstStyle/>
        <a:p>
          <a:endParaRPr lang="fr-FR"/>
        </a:p>
      </dgm:t>
    </dgm:pt>
    <dgm:pt modelId="{D094E16A-1ED6-2048-A3B8-56980A79C643}">
      <dgm:prSet phldrT="[Texte]" custT="1"/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ECOSOL</a:t>
          </a:r>
        </a:p>
        <a:p>
          <a:r>
            <a:rPr lang="fr-FR" sz="1600" b="1" dirty="0" smtClean="0">
              <a:solidFill>
                <a:srgbClr val="000000"/>
              </a:solidFill>
            </a:rPr>
            <a:t> apporte son expertise et mise en relations publiques et privées</a:t>
          </a:r>
          <a:endParaRPr lang="fr-FR" sz="1600" b="1" dirty="0">
            <a:solidFill>
              <a:srgbClr val="000000"/>
            </a:solidFill>
          </a:endParaRPr>
        </a:p>
      </dgm:t>
    </dgm:pt>
    <dgm:pt modelId="{97CE151B-A7CF-0B4B-9007-DFC3A7F1E2BD}" type="parTrans" cxnId="{9F644CB8-1AC6-9D45-9A93-E8A166DC4751}">
      <dgm:prSet/>
      <dgm:spPr/>
      <dgm:t>
        <a:bodyPr/>
        <a:lstStyle/>
        <a:p>
          <a:endParaRPr lang="fr-FR"/>
        </a:p>
      </dgm:t>
    </dgm:pt>
    <dgm:pt modelId="{74B1B2FA-F9F7-D348-AEFE-A34230266F1D}" type="sibTrans" cxnId="{9F644CB8-1AC6-9D45-9A93-E8A166DC4751}">
      <dgm:prSet/>
      <dgm:spPr/>
      <dgm:t>
        <a:bodyPr/>
        <a:lstStyle/>
        <a:p>
          <a:endParaRPr lang="fr-FR"/>
        </a:p>
      </dgm:t>
    </dgm:pt>
    <dgm:pt modelId="{D948F43C-2228-7A42-BEAE-BC7458ED9266}" type="pres">
      <dgm:prSet presAssocID="{C9F5360C-726D-DB4F-89A6-D9BD8329A035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6960B9BB-AE21-D748-8917-F5147071ACB6}" type="pres">
      <dgm:prSet presAssocID="{783D18D6-7C66-C84E-86C2-66597E811AD3}" presName="Parent" presStyleLbl="node0" presStyleIdx="0" presStyleCnt="1" custLinFactNeighborX="928" custLinFactNeighborY="-928">
        <dgm:presLayoutVars>
          <dgm:chMax val="5"/>
          <dgm:chPref val="5"/>
        </dgm:presLayoutVars>
      </dgm:prSet>
      <dgm:spPr/>
      <dgm:t>
        <a:bodyPr/>
        <a:lstStyle/>
        <a:p>
          <a:endParaRPr lang="fr-FR"/>
        </a:p>
      </dgm:t>
    </dgm:pt>
    <dgm:pt modelId="{5F917381-6A5D-1A40-AD55-9120AF122315}" type="pres">
      <dgm:prSet presAssocID="{783D18D6-7C66-C84E-86C2-66597E811AD3}" presName="Accent1" presStyleLbl="node1" presStyleIdx="0" presStyleCnt="13" custLinFactX="400000" custLinFactY="200000" custLinFactNeighborX="459678" custLinFactNeighborY="242394"/>
      <dgm:spPr/>
    </dgm:pt>
    <dgm:pt modelId="{56CCFE78-65C6-6B44-AE0D-D7BCD319B50C}" type="pres">
      <dgm:prSet presAssocID="{783D18D6-7C66-C84E-86C2-66597E811AD3}" presName="Accent2" presStyleLbl="node1" presStyleIdx="1" presStyleCnt="13" custLinFactX="700000" custLinFactY="-200000" custLinFactNeighborX="735096" custLinFactNeighborY="-214594"/>
      <dgm:spPr/>
    </dgm:pt>
    <dgm:pt modelId="{E1A0484D-3EC6-424B-8A38-BCCEA1F061D0}" type="pres">
      <dgm:prSet presAssocID="{783D18D6-7C66-C84E-86C2-66597E811AD3}" presName="Accent3" presStyleLbl="node1" presStyleIdx="2" presStyleCnt="13" custLinFactY="-200000" custLinFactNeighborX="34581" custLinFactNeighborY="-203078"/>
      <dgm:spPr/>
    </dgm:pt>
    <dgm:pt modelId="{FE780228-FA91-4E49-B855-D04225737319}" type="pres">
      <dgm:prSet presAssocID="{783D18D6-7C66-C84E-86C2-66597E811AD3}" presName="Accent4" presStyleLbl="node1" presStyleIdx="3" presStyleCnt="13" custLinFactX="246688" custLinFactY="-125535" custLinFactNeighborX="300000" custLinFactNeighborY="-200000"/>
      <dgm:spPr/>
    </dgm:pt>
    <dgm:pt modelId="{E0CDCF20-244D-1541-B591-900DD036DC54}" type="pres">
      <dgm:prSet presAssocID="{783D18D6-7C66-C84E-86C2-66597E811AD3}" presName="Accent5" presStyleLbl="node1" presStyleIdx="4" presStyleCnt="13" custLinFactX="500000" custLinFactY="-100000" custLinFactNeighborX="508601" custLinFactNeighborY="-183780"/>
      <dgm:spPr/>
    </dgm:pt>
    <dgm:pt modelId="{E57B4A78-FEC4-2D40-A047-430573B298D3}" type="pres">
      <dgm:prSet presAssocID="{783D18D6-7C66-C84E-86C2-66597E811AD3}" presName="Accent6" presStyleLbl="node1" presStyleIdx="5" presStyleCnt="13"/>
      <dgm:spPr/>
    </dgm:pt>
    <dgm:pt modelId="{BB33F7A0-69B5-EC49-A3D7-9125E4E4E371}" type="pres">
      <dgm:prSet presAssocID="{2A7CDBB6-012C-5840-A07D-7D481DD637EB}" presName="Child1" presStyleLbl="node1" presStyleIdx="6" presStyleCnt="13" custScaleX="138081" custScaleY="131720" custLinFactNeighborX="-28884" custLinFactNeighborY="-840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7562E471-DC8F-974D-8FDE-ED81A53B0339}" type="pres">
      <dgm:prSet presAssocID="{2A7CDBB6-012C-5840-A07D-7D481DD637EB}" presName="Accent7" presStyleCnt="0"/>
      <dgm:spPr/>
    </dgm:pt>
    <dgm:pt modelId="{3810782B-CD8E-F849-933B-F2FF9B834139}" type="pres">
      <dgm:prSet presAssocID="{2A7CDBB6-012C-5840-A07D-7D481DD637EB}" presName="AccentHold1" presStyleLbl="node1" presStyleIdx="7" presStyleCnt="13" custLinFactX="400000" custLinFactY="-71114" custLinFactNeighborX="468023" custLinFactNeighborY="-100000"/>
      <dgm:spPr/>
    </dgm:pt>
    <dgm:pt modelId="{A00CFC53-EFFF-5F45-9604-2643FF8DE40E}" type="pres">
      <dgm:prSet presAssocID="{2A7CDBB6-012C-5840-A07D-7D481DD637EB}" presName="Accent8" presStyleCnt="0"/>
      <dgm:spPr/>
    </dgm:pt>
    <dgm:pt modelId="{8BA01FE2-234C-DE4B-8EA8-A7A849C8C174}" type="pres">
      <dgm:prSet presAssocID="{2A7CDBB6-012C-5840-A07D-7D481DD637EB}" presName="AccentHold2" presStyleLbl="node1" presStyleIdx="8" presStyleCnt="13" custLinFactX="263292" custLinFactY="-200000" custLinFactNeighborX="300000" custLinFactNeighborY="-209011"/>
      <dgm:spPr/>
    </dgm:pt>
    <dgm:pt modelId="{6401ACDB-9BF8-4546-A281-F98226FA9F96}" type="pres">
      <dgm:prSet presAssocID="{D094E16A-1ED6-2048-A3B8-56980A79C643}" presName="Child2" presStyleLbl="node1" presStyleIdx="9" presStyleCnt="13" custScaleX="189931" custScaleY="186701" custLinFactNeighborX="-12184" custLinFactNeighborY="1739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7DF90BB7-AA38-F441-B327-FD8C223947F9}" type="pres">
      <dgm:prSet presAssocID="{D094E16A-1ED6-2048-A3B8-56980A79C643}" presName="Accent9" presStyleCnt="0"/>
      <dgm:spPr/>
    </dgm:pt>
    <dgm:pt modelId="{FF87B0CC-B0F1-2A45-96F2-2D9EA2C4F636}" type="pres">
      <dgm:prSet presAssocID="{D094E16A-1ED6-2048-A3B8-56980A79C643}" presName="AccentHold1" presStyleLbl="node1" presStyleIdx="10" presStyleCnt="13" custLinFactX="271727" custLinFactY="-66941" custLinFactNeighborX="300000" custLinFactNeighborY="-100000"/>
      <dgm:spPr/>
    </dgm:pt>
    <dgm:pt modelId="{A4250C6B-B890-C341-909E-648FC706351A}" type="pres">
      <dgm:prSet presAssocID="{D094E16A-1ED6-2048-A3B8-56980A79C643}" presName="Accent10" presStyleCnt="0"/>
      <dgm:spPr/>
    </dgm:pt>
    <dgm:pt modelId="{09A55D42-15CB-6F43-A849-918BC64A58CC}" type="pres">
      <dgm:prSet presAssocID="{D094E16A-1ED6-2048-A3B8-56980A79C643}" presName="AccentHold2" presStyleLbl="node1" presStyleIdx="11" presStyleCnt="13" custLinFactX="869375" custLinFactY="-191561" custLinFactNeighborX="900000" custLinFactNeighborY="-200000"/>
      <dgm:spPr/>
    </dgm:pt>
    <dgm:pt modelId="{6DAF6F86-E75C-5F4E-B421-BB4CBB94DC7A}" type="pres">
      <dgm:prSet presAssocID="{D094E16A-1ED6-2048-A3B8-56980A79C643}" presName="Accent11" presStyleCnt="0"/>
      <dgm:spPr/>
    </dgm:pt>
    <dgm:pt modelId="{60E3591B-6452-0846-8AEC-0DB28C1FC6A9}" type="pres">
      <dgm:prSet presAssocID="{D094E16A-1ED6-2048-A3B8-56980A79C643}" presName="AccentHold3" presStyleLbl="node1" presStyleIdx="12" presStyleCnt="13" custLinFactX="700000" custLinFactY="-300000" custLinFactNeighborX="746623" custLinFactNeighborY="-385232"/>
      <dgm:spPr/>
    </dgm:pt>
  </dgm:ptLst>
  <dgm:cxnLst>
    <dgm:cxn modelId="{2854ED2C-12AA-5F42-81DF-0BC82AA2ADA3}" srcId="{783D18D6-7C66-C84E-86C2-66597E811AD3}" destId="{2A7CDBB6-012C-5840-A07D-7D481DD637EB}" srcOrd="0" destOrd="0" parTransId="{1427F5BC-A892-354A-ACEB-3BED7C7483C5}" sibTransId="{371B92E6-B41B-4340-97D7-C5A6CA6AA3FF}"/>
    <dgm:cxn modelId="{9F644CB8-1AC6-9D45-9A93-E8A166DC4751}" srcId="{783D18D6-7C66-C84E-86C2-66597E811AD3}" destId="{D094E16A-1ED6-2048-A3B8-56980A79C643}" srcOrd="1" destOrd="0" parTransId="{97CE151B-A7CF-0B4B-9007-DFC3A7F1E2BD}" sibTransId="{74B1B2FA-F9F7-D348-AEFE-A34230266F1D}"/>
    <dgm:cxn modelId="{B671A516-C2B3-F94F-9E58-A7909C1E84A5}" type="presOf" srcId="{D094E16A-1ED6-2048-A3B8-56980A79C643}" destId="{6401ACDB-9BF8-4546-A281-F98226FA9F96}" srcOrd="0" destOrd="0" presId="urn:microsoft.com/office/officeart/2009/3/layout/CircleRelationship"/>
    <dgm:cxn modelId="{124A9B5D-55D6-DB4F-8B33-580C7137C334}" type="presOf" srcId="{C9F5360C-726D-DB4F-89A6-D9BD8329A035}" destId="{D948F43C-2228-7A42-BEAE-BC7458ED9266}" srcOrd="0" destOrd="0" presId="urn:microsoft.com/office/officeart/2009/3/layout/CircleRelationship"/>
    <dgm:cxn modelId="{F70740B0-6EF8-F148-94DB-EF6047F49FF1}" srcId="{C9F5360C-726D-DB4F-89A6-D9BD8329A035}" destId="{783D18D6-7C66-C84E-86C2-66597E811AD3}" srcOrd="0" destOrd="0" parTransId="{E1744014-09A6-BF47-98A2-B9708F981312}" sibTransId="{56F16524-27A2-8244-A693-B21158204F41}"/>
    <dgm:cxn modelId="{EFABB7D7-3BC4-3A43-A9D0-2DF13DCF59C6}" type="presOf" srcId="{2A7CDBB6-012C-5840-A07D-7D481DD637EB}" destId="{BB33F7A0-69B5-EC49-A3D7-9125E4E4E371}" srcOrd="0" destOrd="0" presId="urn:microsoft.com/office/officeart/2009/3/layout/CircleRelationship"/>
    <dgm:cxn modelId="{24DF2BA8-97D7-D545-9FA9-A934D789F190}" type="presOf" srcId="{783D18D6-7C66-C84E-86C2-66597E811AD3}" destId="{6960B9BB-AE21-D748-8917-F5147071ACB6}" srcOrd="0" destOrd="0" presId="urn:microsoft.com/office/officeart/2009/3/layout/CircleRelationship"/>
    <dgm:cxn modelId="{A2D806FE-2BF5-C244-ADD8-DA61F40B81A0}" type="presParOf" srcId="{D948F43C-2228-7A42-BEAE-BC7458ED9266}" destId="{6960B9BB-AE21-D748-8917-F5147071ACB6}" srcOrd="0" destOrd="0" presId="urn:microsoft.com/office/officeart/2009/3/layout/CircleRelationship"/>
    <dgm:cxn modelId="{18F0E709-77AF-5D4E-B5AB-2640F5971228}" type="presParOf" srcId="{D948F43C-2228-7A42-BEAE-BC7458ED9266}" destId="{5F917381-6A5D-1A40-AD55-9120AF122315}" srcOrd="1" destOrd="0" presId="urn:microsoft.com/office/officeart/2009/3/layout/CircleRelationship"/>
    <dgm:cxn modelId="{9C1ACA9B-09A1-3E40-8AEE-D5150A659BAF}" type="presParOf" srcId="{D948F43C-2228-7A42-BEAE-BC7458ED9266}" destId="{56CCFE78-65C6-6B44-AE0D-D7BCD319B50C}" srcOrd="2" destOrd="0" presId="urn:microsoft.com/office/officeart/2009/3/layout/CircleRelationship"/>
    <dgm:cxn modelId="{DCE5FC27-68F4-D443-97BC-706D00799B2E}" type="presParOf" srcId="{D948F43C-2228-7A42-BEAE-BC7458ED9266}" destId="{E1A0484D-3EC6-424B-8A38-BCCEA1F061D0}" srcOrd="3" destOrd="0" presId="urn:microsoft.com/office/officeart/2009/3/layout/CircleRelationship"/>
    <dgm:cxn modelId="{9B2E0044-72C9-BF44-9CDA-D27A53CC044B}" type="presParOf" srcId="{D948F43C-2228-7A42-BEAE-BC7458ED9266}" destId="{FE780228-FA91-4E49-B855-D04225737319}" srcOrd="4" destOrd="0" presId="urn:microsoft.com/office/officeart/2009/3/layout/CircleRelationship"/>
    <dgm:cxn modelId="{5FA093CA-FF41-E14C-A296-D7AEED5CD959}" type="presParOf" srcId="{D948F43C-2228-7A42-BEAE-BC7458ED9266}" destId="{E0CDCF20-244D-1541-B591-900DD036DC54}" srcOrd="5" destOrd="0" presId="urn:microsoft.com/office/officeart/2009/3/layout/CircleRelationship"/>
    <dgm:cxn modelId="{7CBB0B23-4DBA-5C47-B709-2FD7C55177BB}" type="presParOf" srcId="{D948F43C-2228-7A42-BEAE-BC7458ED9266}" destId="{E57B4A78-FEC4-2D40-A047-430573B298D3}" srcOrd="6" destOrd="0" presId="urn:microsoft.com/office/officeart/2009/3/layout/CircleRelationship"/>
    <dgm:cxn modelId="{06614752-6947-604A-AC43-27F1B08F2773}" type="presParOf" srcId="{D948F43C-2228-7A42-BEAE-BC7458ED9266}" destId="{BB33F7A0-69B5-EC49-A3D7-9125E4E4E371}" srcOrd="7" destOrd="0" presId="urn:microsoft.com/office/officeart/2009/3/layout/CircleRelationship"/>
    <dgm:cxn modelId="{88CBC835-7B50-F048-9FC1-664DA4378ABD}" type="presParOf" srcId="{D948F43C-2228-7A42-BEAE-BC7458ED9266}" destId="{7562E471-DC8F-974D-8FDE-ED81A53B0339}" srcOrd="8" destOrd="0" presId="urn:microsoft.com/office/officeart/2009/3/layout/CircleRelationship"/>
    <dgm:cxn modelId="{46EBD2FC-CB09-CF4E-B109-4E67BE818325}" type="presParOf" srcId="{7562E471-DC8F-974D-8FDE-ED81A53B0339}" destId="{3810782B-CD8E-F849-933B-F2FF9B834139}" srcOrd="0" destOrd="0" presId="urn:microsoft.com/office/officeart/2009/3/layout/CircleRelationship"/>
    <dgm:cxn modelId="{E5BFB792-6EFF-0D46-AA26-21E35DD170DF}" type="presParOf" srcId="{D948F43C-2228-7A42-BEAE-BC7458ED9266}" destId="{A00CFC53-EFFF-5F45-9604-2643FF8DE40E}" srcOrd="9" destOrd="0" presId="urn:microsoft.com/office/officeart/2009/3/layout/CircleRelationship"/>
    <dgm:cxn modelId="{E65E9E64-51D0-7941-93D5-F0B559455A65}" type="presParOf" srcId="{A00CFC53-EFFF-5F45-9604-2643FF8DE40E}" destId="{8BA01FE2-234C-DE4B-8EA8-A7A849C8C174}" srcOrd="0" destOrd="0" presId="urn:microsoft.com/office/officeart/2009/3/layout/CircleRelationship"/>
    <dgm:cxn modelId="{F68C14FB-2D7C-344F-82C8-7DD41893FE39}" type="presParOf" srcId="{D948F43C-2228-7A42-BEAE-BC7458ED9266}" destId="{6401ACDB-9BF8-4546-A281-F98226FA9F96}" srcOrd="10" destOrd="0" presId="urn:microsoft.com/office/officeart/2009/3/layout/CircleRelationship"/>
    <dgm:cxn modelId="{450D9BF5-A87E-FF45-B302-9C51D5A5A2D8}" type="presParOf" srcId="{D948F43C-2228-7A42-BEAE-BC7458ED9266}" destId="{7DF90BB7-AA38-F441-B327-FD8C223947F9}" srcOrd="11" destOrd="0" presId="urn:microsoft.com/office/officeart/2009/3/layout/CircleRelationship"/>
    <dgm:cxn modelId="{A670A9E6-9148-CE45-A590-357A8A3349C2}" type="presParOf" srcId="{7DF90BB7-AA38-F441-B327-FD8C223947F9}" destId="{FF87B0CC-B0F1-2A45-96F2-2D9EA2C4F636}" srcOrd="0" destOrd="0" presId="urn:microsoft.com/office/officeart/2009/3/layout/CircleRelationship"/>
    <dgm:cxn modelId="{D844EDA1-F1D9-2143-9117-D33D929022E2}" type="presParOf" srcId="{D948F43C-2228-7A42-BEAE-BC7458ED9266}" destId="{A4250C6B-B890-C341-909E-648FC706351A}" srcOrd="12" destOrd="0" presId="urn:microsoft.com/office/officeart/2009/3/layout/CircleRelationship"/>
    <dgm:cxn modelId="{EE34EAD7-E4B6-BD49-B838-2F465ECB63BD}" type="presParOf" srcId="{A4250C6B-B890-C341-909E-648FC706351A}" destId="{09A55D42-15CB-6F43-A849-918BC64A58CC}" srcOrd="0" destOrd="0" presId="urn:microsoft.com/office/officeart/2009/3/layout/CircleRelationship"/>
    <dgm:cxn modelId="{4C5692F9-5D5D-6F44-8771-04C99C440C12}" type="presParOf" srcId="{D948F43C-2228-7A42-BEAE-BC7458ED9266}" destId="{6DAF6F86-E75C-5F4E-B421-BB4CBB94DC7A}" srcOrd="13" destOrd="0" presId="urn:microsoft.com/office/officeart/2009/3/layout/CircleRelationship"/>
    <dgm:cxn modelId="{21E4BD03-BADE-D446-A93D-1E832396C709}" type="presParOf" srcId="{6DAF6F86-E75C-5F4E-B421-BB4CBB94DC7A}" destId="{60E3591B-6452-0846-8AEC-0DB28C1FC6A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EBFAD-D8D4-CA47-A7C1-D798C490E4E8}">
      <dsp:nvSpPr>
        <dsp:cNvPr id="0" name=""/>
        <dsp:cNvSpPr/>
      </dsp:nvSpPr>
      <dsp:spPr>
        <a:xfrm>
          <a:off x="2037178" y="96974"/>
          <a:ext cx="3874307" cy="38742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2013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 Quai des réseaux à  Lorient</a:t>
          </a:r>
          <a:endParaRPr lang="fr-FR" sz="2800" kern="1200" dirty="0"/>
        </a:p>
      </dsp:txBody>
      <dsp:txXfrm>
        <a:off x="2604557" y="664341"/>
        <a:ext cx="2739549" cy="2739490"/>
      </dsp:txXfrm>
    </dsp:sp>
    <dsp:sp modelId="{BEAC8E4A-EA89-A442-8886-DF16A4B87F1E}">
      <dsp:nvSpPr>
        <dsp:cNvPr id="0" name=""/>
        <dsp:cNvSpPr/>
      </dsp:nvSpPr>
      <dsp:spPr>
        <a:xfrm>
          <a:off x="3744385" y="0"/>
          <a:ext cx="430878" cy="4308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E86E9D-E635-5543-9E0B-CF116CCFF5D1}">
      <dsp:nvSpPr>
        <dsp:cNvPr id="0" name=""/>
        <dsp:cNvSpPr/>
      </dsp:nvSpPr>
      <dsp:spPr>
        <a:xfrm>
          <a:off x="2724110" y="3762885"/>
          <a:ext cx="311990" cy="312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716AA9-1DC0-0D4A-A634-A155636A0A96}">
      <dsp:nvSpPr>
        <dsp:cNvPr id="0" name=""/>
        <dsp:cNvSpPr/>
      </dsp:nvSpPr>
      <dsp:spPr>
        <a:xfrm>
          <a:off x="5657401" y="1748832"/>
          <a:ext cx="311990" cy="312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C33596-8F6F-5445-889D-4D8BA1A5E210}">
      <dsp:nvSpPr>
        <dsp:cNvPr id="0" name=""/>
        <dsp:cNvSpPr/>
      </dsp:nvSpPr>
      <dsp:spPr>
        <a:xfrm>
          <a:off x="4164456" y="4095091"/>
          <a:ext cx="430878" cy="4308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D7C6D4-A144-0D43-9EF2-E9B9C8EF7AF1}">
      <dsp:nvSpPr>
        <dsp:cNvPr id="0" name=""/>
        <dsp:cNvSpPr/>
      </dsp:nvSpPr>
      <dsp:spPr>
        <a:xfrm>
          <a:off x="2812735" y="612362"/>
          <a:ext cx="311990" cy="312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7E5B91-39B4-BF4E-A58F-778F2ACCE366}">
      <dsp:nvSpPr>
        <dsp:cNvPr id="0" name=""/>
        <dsp:cNvSpPr/>
      </dsp:nvSpPr>
      <dsp:spPr>
        <a:xfrm>
          <a:off x="1829207" y="2398760"/>
          <a:ext cx="311990" cy="312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2F4287-811F-F34E-A7BE-2E494878F216}">
      <dsp:nvSpPr>
        <dsp:cNvPr id="0" name=""/>
        <dsp:cNvSpPr/>
      </dsp:nvSpPr>
      <dsp:spPr>
        <a:xfrm>
          <a:off x="371498" y="862279"/>
          <a:ext cx="1975677" cy="16015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Club Entreprises du Pays de Vannes</a:t>
          </a:r>
          <a:endParaRPr lang="fr-FR" sz="1600" kern="1200" dirty="0"/>
        </a:p>
      </dsp:txBody>
      <dsp:txXfrm>
        <a:off x="660829" y="1096823"/>
        <a:ext cx="1397015" cy="1132482"/>
      </dsp:txXfrm>
    </dsp:sp>
    <dsp:sp modelId="{DA548374-071F-0347-B3B4-2D957ADA6B67}">
      <dsp:nvSpPr>
        <dsp:cNvPr id="0" name=""/>
        <dsp:cNvSpPr/>
      </dsp:nvSpPr>
      <dsp:spPr>
        <a:xfrm>
          <a:off x="3308462" y="625940"/>
          <a:ext cx="430878" cy="4308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AF4A2-5D64-6F42-A473-A2E2700700AE}">
      <dsp:nvSpPr>
        <dsp:cNvPr id="0" name=""/>
        <dsp:cNvSpPr/>
      </dsp:nvSpPr>
      <dsp:spPr>
        <a:xfrm>
          <a:off x="471002" y="2912004"/>
          <a:ext cx="778896" cy="778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7E563-71D3-D64B-930F-2430FD4FFD05}">
      <dsp:nvSpPr>
        <dsp:cNvPr id="0" name=""/>
        <dsp:cNvSpPr/>
      </dsp:nvSpPr>
      <dsp:spPr>
        <a:xfrm>
          <a:off x="5078704" y="134873"/>
          <a:ext cx="3027897" cy="15745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Banque Alimentaire 56</a:t>
          </a:r>
          <a:endParaRPr lang="fr-FR" sz="1600" kern="1200" dirty="0"/>
        </a:p>
      </dsp:txBody>
      <dsp:txXfrm>
        <a:off x="5522129" y="365465"/>
        <a:ext cx="2141047" cy="1113398"/>
      </dsp:txXfrm>
    </dsp:sp>
    <dsp:sp modelId="{570D9D55-9FBC-DD4B-A546-2D4CB6ECDA69}">
      <dsp:nvSpPr>
        <dsp:cNvPr id="0" name=""/>
        <dsp:cNvSpPr/>
      </dsp:nvSpPr>
      <dsp:spPr>
        <a:xfrm>
          <a:off x="5102590" y="1222010"/>
          <a:ext cx="430878" cy="4308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CBE376-D79F-014F-8314-6CD40BB70A13}">
      <dsp:nvSpPr>
        <dsp:cNvPr id="0" name=""/>
        <dsp:cNvSpPr/>
      </dsp:nvSpPr>
      <dsp:spPr>
        <a:xfrm>
          <a:off x="174863" y="3838921"/>
          <a:ext cx="311990" cy="312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03989-374E-EF45-A313-919B1BE98EF4}">
      <dsp:nvSpPr>
        <dsp:cNvPr id="0" name=""/>
        <dsp:cNvSpPr/>
      </dsp:nvSpPr>
      <dsp:spPr>
        <a:xfrm>
          <a:off x="3286126" y="3394472"/>
          <a:ext cx="311990" cy="312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8A027-00F3-184D-A4CF-0EB013E5654C}">
      <dsp:nvSpPr>
        <dsp:cNvPr id="0" name=""/>
        <dsp:cNvSpPr/>
      </dsp:nvSpPr>
      <dsp:spPr>
        <a:xfrm>
          <a:off x="603617" y="0"/>
          <a:ext cx="6841003" cy="36403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B03A96-C4F5-654B-8478-31AB3102BFA7}">
      <dsp:nvSpPr>
        <dsp:cNvPr id="0" name=""/>
        <dsp:cNvSpPr/>
      </dsp:nvSpPr>
      <dsp:spPr>
        <a:xfrm>
          <a:off x="1023" y="1003566"/>
          <a:ext cx="3160660" cy="16331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La BA 56 sollicite le Club pour l’aider un projet de récupération et de transformation de pains invendus pour le transformer en chapelure à destination de l’alimentation animale en privilégiant l’emploi des travailleurs handicapés</a:t>
          </a:r>
          <a:endParaRPr lang="fr-FR" sz="1300" kern="1200" dirty="0"/>
        </a:p>
      </dsp:txBody>
      <dsp:txXfrm>
        <a:off x="80749" y="1083292"/>
        <a:ext cx="3001208" cy="1473745"/>
      </dsp:txXfrm>
    </dsp:sp>
    <dsp:sp modelId="{F5216147-C7DB-1945-8A26-78275356CCC0}">
      <dsp:nvSpPr>
        <dsp:cNvPr id="0" name=""/>
        <dsp:cNvSpPr/>
      </dsp:nvSpPr>
      <dsp:spPr>
        <a:xfrm>
          <a:off x="3278005" y="1034246"/>
          <a:ext cx="2326444" cy="14561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Début 2014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Le CA du Club Entreprise valide le projet et crée la commission sur </a:t>
          </a:r>
          <a:r>
            <a:rPr lang="fr-FR" sz="1300" kern="1200" dirty="0" err="1" smtClean="0"/>
            <a:t>l’</a:t>
          </a:r>
          <a:r>
            <a:rPr lang="fr-FR" sz="1300" b="1" kern="1200" dirty="0" err="1" smtClean="0"/>
            <a:t>ECO</a:t>
          </a:r>
          <a:r>
            <a:rPr lang="fr-FR" sz="1300" kern="1200" dirty="0" err="1" smtClean="0"/>
            <a:t>nomie</a:t>
          </a:r>
          <a:r>
            <a:rPr lang="fr-FR" sz="1300" kern="1200" dirty="0" smtClean="0"/>
            <a:t> </a:t>
          </a:r>
          <a:r>
            <a:rPr lang="fr-FR" sz="1300" b="1" kern="1200" dirty="0" err="1" smtClean="0"/>
            <a:t>SOL</a:t>
          </a:r>
          <a:r>
            <a:rPr lang="fr-FR" sz="1300" kern="1200" dirty="0" err="1" smtClean="0"/>
            <a:t>idaire</a:t>
          </a:r>
          <a:endParaRPr lang="fr-F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ECOSOL  </a:t>
          </a:r>
          <a:endParaRPr lang="fr-FR" sz="1300" kern="1200" dirty="0"/>
        </a:p>
      </dsp:txBody>
      <dsp:txXfrm>
        <a:off x="3349088" y="1105329"/>
        <a:ext cx="2184278" cy="1313966"/>
      </dsp:txXfrm>
    </dsp:sp>
    <dsp:sp modelId="{C505A175-E7B8-2043-9907-F65C6FFD59BA}">
      <dsp:nvSpPr>
        <dsp:cNvPr id="0" name=""/>
        <dsp:cNvSpPr/>
      </dsp:nvSpPr>
      <dsp:spPr>
        <a:xfrm>
          <a:off x="5720771" y="1092099"/>
          <a:ext cx="2326444" cy="14561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ECOSOL réunit 14 entreprises  ( industries, services, finances, Economie sociale et Solidaire etc.</a:t>
          </a:r>
          <a:endParaRPr lang="fr-FR" sz="1300" kern="1200" dirty="0"/>
        </a:p>
      </dsp:txBody>
      <dsp:txXfrm>
        <a:off x="5791854" y="1163182"/>
        <a:ext cx="2184278" cy="1313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0B9BB-AE21-D748-8917-F5147071ACB6}">
      <dsp:nvSpPr>
        <dsp:cNvPr id="0" name=""/>
        <dsp:cNvSpPr/>
      </dsp:nvSpPr>
      <dsp:spPr>
        <a:xfrm>
          <a:off x="2174359" y="318161"/>
          <a:ext cx="2974424" cy="29743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</a:rPr>
            <a:t>ESAT du Prat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</a:rPr>
            <a:t> transforme et commercialise</a:t>
          </a:r>
          <a:endParaRPr lang="fr-FR" sz="1800" b="1" kern="1200" dirty="0">
            <a:solidFill>
              <a:srgbClr val="000000"/>
            </a:solidFill>
          </a:endParaRPr>
        </a:p>
      </dsp:txBody>
      <dsp:txXfrm>
        <a:off x="2609953" y="753746"/>
        <a:ext cx="2103236" cy="2103190"/>
      </dsp:txXfrm>
    </dsp:sp>
    <dsp:sp modelId="{5F917381-6A5D-1A40-AD55-9120AF122315}">
      <dsp:nvSpPr>
        <dsp:cNvPr id="0" name=""/>
        <dsp:cNvSpPr/>
      </dsp:nvSpPr>
      <dsp:spPr>
        <a:xfrm>
          <a:off x="6687704" y="1673658"/>
          <a:ext cx="330798" cy="3307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CCFE78-65C6-6B44-AE0D-D7BCD319B50C}">
      <dsp:nvSpPr>
        <dsp:cNvPr id="0" name=""/>
        <dsp:cNvSpPr/>
      </dsp:nvSpPr>
      <dsp:spPr>
        <a:xfrm>
          <a:off x="6498016" y="2105118"/>
          <a:ext cx="239524" cy="239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A0484D-3EC6-424B-8A38-BCCEA1F061D0}">
      <dsp:nvSpPr>
        <dsp:cNvPr id="0" name=""/>
        <dsp:cNvSpPr/>
      </dsp:nvSpPr>
      <dsp:spPr>
        <a:xfrm>
          <a:off x="5395410" y="586478"/>
          <a:ext cx="239524" cy="239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780228-FA91-4E49-B855-D04225737319}">
      <dsp:nvSpPr>
        <dsp:cNvPr id="0" name=""/>
        <dsp:cNvSpPr/>
      </dsp:nvSpPr>
      <dsp:spPr>
        <a:xfrm>
          <a:off x="5974838" y="2277327"/>
          <a:ext cx="330798" cy="3307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CDCF20-244D-1541-B591-900DD036DC54}">
      <dsp:nvSpPr>
        <dsp:cNvPr id="0" name=""/>
        <dsp:cNvSpPr/>
      </dsp:nvSpPr>
      <dsp:spPr>
        <a:xfrm>
          <a:off x="5544494" y="0"/>
          <a:ext cx="239524" cy="239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7B4A78-FEC4-2D40-A047-430573B298D3}">
      <dsp:nvSpPr>
        <dsp:cNvPr id="0" name=""/>
        <dsp:cNvSpPr/>
      </dsp:nvSpPr>
      <dsp:spPr>
        <a:xfrm>
          <a:off x="2373559" y="2051850"/>
          <a:ext cx="239524" cy="239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3F7A0-69B5-EC49-A3D7-9125E4E4E371}">
      <dsp:nvSpPr>
        <dsp:cNvPr id="0" name=""/>
        <dsp:cNvSpPr/>
      </dsp:nvSpPr>
      <dsp:spPr>
        <a:xfrm>
          <a:off x="637899" y="589278"/>
          <a:ext cx="1669732" cy="1592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La BA 56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collecte le pain par des bénévoles</a:t>
          </a:r>
          <a:endParaRPr lang="fr-FR" sz="1600" b="1" kern="1200" dirty="0">
            <a:solidFill>
              <a:srgbClr val="000000"/>
            </a:solidFill>
          </a:endParaRPr>
        </a:p>
      </dsp:txBody>
      <dsp:txXfrm>
        <a:off x="882426" y="822465"/>
        <a:ext cx="1180678" cy="1125929"/>
      </dsp:txXfrm>
    </dsp:sp>
    <dsp:sp modelId="{3810782B-CD8E-F849-933B-F2FF9B834139}">
      <dsp:nvSpPr>
        <dsp:cNvPr id="0" name=""/>
        <dsp:cNvSpPr/>
      </dsp:nvSpPr>
      <dsp:spPr>
        <a:xfrm>
          <a:off x="6380638" y="124769"/>
          <a:ext cx="330798" cy="3307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01FE2-234C-DE4B-8EA8-A7A849C8C174}">
      <dsp:nvSpPr>
        <dsp:cNvPr id="0" name=""/>
        <dsp:cNvSpPr/>
      </dsp:nvSpPr>
      <dsp:spPr>
        <a:xfrm>
          <a:off x="4699211" y="0"/>
          <a:ext cx="597982" cy="5979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01ACDB-9BF8-4546-A281-F98226FA9F96}">
      <dsp:nvSpPr>
        <dsp:cNvPr id="0" name=""/>
        <dsp:cNvSpPr/>
      </dsp:nvSpPr>
      <dsp:spPr>
        <a:xfrm>
          <a:off x="4734905" y="-4"/>
          <a:ext cx="2296724" cy="22569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ECOSOL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 apporte son expertise et mise en relations publiques et privées</a:t>
          </a:r>
          <a:endParaRPr lang="fr-FR" sz="1600" b="1" kern="1200" dirty="0">
            <a:solidFill>
              <a:srgbClr val="000000"/>
            </a:solidFill>
          </a:endParaRPr>
        </a:p>
      </dsp:txBody>
      <dsp:txXfrm>
        <a:off x="5071252" y="330518"/>
        <a:ext cx="1624030" cy="1595900"/>
      </dsp:txXfrm>
    </dsp:sp>
    <dsp:sp modelId="{FF87B0CC-B0F1-2A45-96F2-2D9EA2C4F636}">
      <dsp:nvSpPr>
        <dsp:cNvPr id="0" name=""/>
        <dsp:cNvSpPr/>
      </dsp:nvSpPr>
      <dsp:spPr>
        <a:xfrm>
          <a:off x="6777901" y="596193"/>
          <a:ext cx="330798" cy="3307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A55D42-15CB-6F43-A849-918BC64A58CC}">
      <dsp:nvSpPr>
        <dsp:cNvPr id="0" name=""/>
        <dsp:cNvSpPr/>
      </dsp:nvSpPr>
      <dsp:spPr>
        <a:xfrm>
          <a:off x="5341563" y="2218716"/>
          <a:ext cx="239524" cy="239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E3591B-6452-0846-8AEC-0DB28C1FC6A9}">
      <dsp:nvSpPr>
        <dsp:cNvPr id="0" name=""/>
        <dsp:cNvSpPr/>
      </dsp:nvSpPr>
      <dsp:spPr>
        <a:xfrm>
          <a:off x="6957103" y="1173406"/>
          <a:ext cx="239524" cy="239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F42B3-BEF3-4754-902A-4CC2BFE1A30A}" type="datetimeFigureOut">
              <a:rPr lang="fr-FR" smtClean="0"/>
              <a:t>20/10/2016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596C4-173F-4180-BD24-148B99F39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60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600" indent="-282575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475" indent="-225425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913" indent="-225425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9938" indent="-225425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713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433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153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873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F2ADD8-02EE-4DA2-8E1B-015E3E2B3895}" type="slidenum">
              <a:rPr lang="fr-FR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7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7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6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7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8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6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9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4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fdrean\AppData\Local\Microsoft\Windows\Temporary Internet Files\Content.Outlook\SQRX8WXU\logoLePainPerdu-O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8" y="367148"/>
            <a:ext cx="8054106" cy="38160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461818" y="4252473"/>
            <a:ext cx="8289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Accueil de </a:t>
            </a:r>
            <a:r>
              <a:rPr lang="fr-FR" sz="2800" b="1" dirty="0" smtClean="0"/>
              <a:t>Mme Marie Françoise LE GALLO</a:t>
            </a:r>
          </a:p>
          <a:p>
            <a:pPr algn="ctr"/>
            <a:r>
              <a:rPr lang="fr-FR" sz="2800" b="1" dirty="0" smtClean="0"/>
              <a:t>Présidente </a:t>
            </a:r>
          </a:p>
          <a:p>
            <a:pPr algn="ctr"/>
            <a:endParaRPr lang="fr-FR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92" y="5288969"/>
            <a:ext cx="2123392" cy="106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6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00" y="1785620"/>
            <a:ext cx="8712200" cy="4323080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- Le </a:t>
            </a:r>
            <a:r>
              <a:rPr lang="fr-FR" b="1" dirty="0">
                <a:solidFill>
                  <a:srgbClr val="002060"/>
                </a:solidFill>
              </a:rPr>
              <a:t>Pain </a:t>
            </a:r>
            <a:r>
              <a:rPr lang="fr-FR" b="1" dirty="0" smtClean="0">
                <a:solidFill>
                  <a:srgbClr val="002060"/>
                </a:solidFill>
              </a:rPr>
              <a:t>Perdu®</a:t>
            </a:r>
            <a:r>
              <a:rPr lang="fr-FR" b="1" dirty="0">
                <a:solidFill>
                  <a:srgbClr val="002060"/>
                </a:solidFill>
              </a:rPr>
              <a:t> : Démarrage activité </a:t>
            </a:r>
            <a:r>
              <a:rPr lang="fr-FR" b="1" dirty="0" smtClean="0">
                <a:solidFill>
                  <a:srgbClr val="002060"/>
                </a:solidFill>
              </a:rPr>
              <a:t>Septembre </a:t>
            </a:r>
            <a:r>
              <a:rPr lang="fr-FR" b="1" dirty="0">
                <a:solidFill>
                  <a:srgbClr val="002060"/>
                </a:solidFill>
              </a:rPr>
              <a:t>2016</a:t>
            </a:r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Lutte contre le gaspillage Alimentaire en développant l’économie circulaire ; estimation basse de collecte : 600 à 900 Tonnes de pains / an</a:t>
            </a:r>
          </a:p>
          <a:p>
            <a:r>
              <a:rPr lang="fr-FR" dirty="0">
                <a:solidFill>
                  <a:srgbClr val="002060"/>
                </a:solidFill>
              </a:rPr>
              <a:t>Lutter contre l’exclusion des personnes handicapées via l’intégration par le travail : 8 à 10 emplois créés</a:t>
            </a:r>
          </a:p>
          <a:p>
            <a:r>
              <a:rPr lang="fr-FR" dirty="0">
                <a:solidFill>
                  <a:srgbClr val="002060"/>
                </a:solidFill>
              </a:rPr>
              <a:t>Développer une activité environnementale responsable en économisant des ressources naturelles </a:t>
            </a:r>
          </a:p>
          <a:p>
            <a:r>
              <a:rPr lang="fr-FR" b="1" dirty="0">
                <a:solidFill>
                  <a:srgbClr val="002060"/>
                </a:solidFill>
              </a:rPr>
              <a:t>Investissement prévisionnel :</a:t>
            </a:r>
            <a:r>
              <a:rPr lang="fr-FR" dirty="0">
                <a:solidFill>
                  <a:srgbClr val="002060"/>
                </a:solidFill>
              </a:rPr>
              <a:t> Matériel </a:t>
            </a:r>
            <a:r>
              <a:rPr lang="fr-FR" dirty="0" smtClean="0">
                <a:solidFill>
                  <a:srgbClr val="002060"/>
                </a:solidFill>
              </a:rPr>
              <a:t>190 </a:t>
            </a:r>
            <a:r>
              <a:rPr lang="fr-FR" dirty="0">
                <a:solidFill>
                  <a:srgbClr val="002060"/>
                </a:solidFill>
              </a:rPr>
              <a:t>000 € ; transformation bâtiment : 320 000 €</a:t>
            </a:r>
          </a:p>
          <a:p>
            <a:endParaRPr lang="fr-FR" dirty="0"/>
          </a:p>
        </p:txBody>
      </p:sp>
      <p:pic>
        <p:nvPicPr>
          <p:cNvPr id="4" name="Image 3" descr="C:\Users\fdrean\AppData\Local\Microsoft\Windows\Temporary Internet Files\Content.Outlook\SQRX8WXU\logoLePainPerdu-OK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8" y="409464"/>
            <a:ext cx="1748144" cy="86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024909" y="1016000"/>
            <a:ext cx="334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Finalisation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7187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03" y="2077321"/>
            <a:ext cx="3901489" cy="178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92" y="1640606"/>
            <a:ext cx="2123392" cy="106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7" y="5339629"/>
            <a:ext cx="1190740" cy="107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90" y="5643208"/>
            <a:ext cx="1788369" cy="7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81" y="248776"/>
            <a:ext cx="3650467" cy="78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7" y="357623"/>
            <a:ext cx="1611392" cy="113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23" y="5424159"/>
            <a:ext cx="2627692" cy="94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90" y="4997834"/>
            <a:ext cx="1309202" cy="5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6" y="2582466"/>
            <a:ext cx="1085752" cy="10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7" y="390050"/>
            <a:ext cx="1694543" cy="97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14" y="4621003"/>
            <a:ext cx="2448586" cy="97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05" y="3990208"/>
            <a:ext cx="2739810" cy="87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2" y="3189871"/>
            <a:ext cx="1620067" cy="8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0" y="3996802"/>
            <a:ext cx="1522820" cy="10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61" y="1024649"/>
            <a:ext cx="2069430" cy="82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16" y="3525931"/>
            <a:ext cx="2182474" cy="13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077"/>
            <a:ext cx="2824860" cy="106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4" y="2575327"/>
            <a:ext cx="1340996" cy="76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65" y="596957"/>
            <a:ext cx="1475261" cy="104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26" y="5372412"/>
            <a:ext cx="1272271" cy="128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62" y="5424159"/>
            <a:ext cx="956848" cy="95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19" y="4045654"/>
            <a:ext cx="1293974" cy="129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53" y="1144755"/>
            <a:ext cx="1337399" cy="7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5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Macintosh HD:Users:ouisse:Desktop:Numériser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51555" y="-509083"/>
            <a:ext cx="5040891" cy="82295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7" name="Image 16" descr="C:\Users\fdrean\AppData\Local\Microsoft\Windows\Temporary Internet Files\Content.Outlook\SQRX8WXU\logoLePainPerdu-OK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8" y="409464"/>
            <a:ext cx="1748144" cy="86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0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1 + 1 = 3 … ou X++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endParaRPr lang="fr-FR" sz="4400" dirty="0" smtClean="0"/>
          </a:p>
          <a:p>
            <a:pPr algn="ctr"/>
            <a:r>
              <a:rPr lang="fr-FR" sz="4400" dirty="0" smtClean="0">
                <a:solidFill>
                  <a:srgbClr val="002060"/>
                </a:solidFill>
              </a:rPr>
              <a:t>De l’importance de la mise en réseaux</a:t>
            </a:r>
          </a:p>
          <a:p>
            <a:pPr algn="ctr"/>
            <a:endParaRPr lang="fr-FR" sz="4400" dirty="0" smtClean="0">
              <a:solidFill>
                <a:srgbClr val="002060"/>
              </a:solidFill>
            </a:endParaRPr>
          </a:p>
          <a:p>
            <a:pPr algn="ctr"/>
            <a:r>
              <a:rPr lang="fr-FR" sz="3300" dirty="0" smtClean="0">
                <a:solidFill>
                  <a:srgbClr val="002060"/>
                </a:solidFill>
              </a:rPr>
              <a:t>La réalisation de l’atelier </a:t>
            </a:r>
            <a:r>
              <a:rPr lang="fr-FR" sz="3300" b="1" dirty="0" smtClean="0">
                <a:solidFill>
                  <a:srgbClr val="002060"/>
                </a:solidFill>
              </a:rPr>
              <a:t>Le Pain Perdu ®</a:t>
            </a:r>
            <a:r>
              <a:rPr lang="fr-FR" sz="3300" dirty="0" smtClean="0">
                <a:solidFill>
                  <a:srgbClr val="002060"/>
                </a:solidFill>
              </a:rPr>
              <a:t>du </a:t>
            </a:r>
            <a:r>
              <a:rPr lang="fr-FR" sz="3300" dirty="0">
                <a:solidFill>
                  <a:srgbClr val="002060"/>
                </a:solidFill>
              </a:rPr>
              <a:t>Morbihan suscite déjà des souhaits de transfert de compétences sur le plan national </a:t>
            </a:r>
            <a:r>
              <a:rPr lang="fr-FR" sz="3300" b="1" dirty="0">
                <a:solidFill>
                  <a:srgbClr val="002060"/>
                </a:solidFill>
              </a:rPr>
              <a:t>via la Fédération Nationale des Banques Alimentaires, UNAPEI (Fédération Nationale des ADAPEI) et la Fondation Michelin</a:t>
            </a:r>
            <a:endParaRPr lang="fr-FR" sz="3300" dirty="0">
              <a:solidFill>
                <a:srgbClr val="002060"/>
              </a:solidFill>
            </a:endParaRPr>
          </a:p>
          <a:p>
            <a:pPr algn="ctr"/>
            <a:endParaRPr lang="fr-FR" sz="4400" dirty="0"/>
          </a:p>
        </p:txBody>
      </p:sp>
      <p:pic>
        <p:nvPicPr>
          <p:cNvPr id="6" name="Image 5" descr="C:\Users\fdrean\AppData\Local\Microsoft\Windows\Temporary Internet Files\Content.Outlook\SQRX8WXU\logoLePainPerdu-OK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8" y="409464"/>
            <a:ext cx="1748144" cy="86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6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1" y="5061336"/>
            <a:ext cx="7162800" cy="1143000"/>
          </a:xfrm>
        </p:spPr>
        <p:txBody>
          <a:bodyPr/>
          <a:lstStyle/>
          <a:p>
            <a:r>
              <a:rPr lang="fr-FR" sz="4400" dirty="0" smtClean="0">
                <a:solidFill>
                  <a:srgbClr val="002060"/>
                </a:solidFill>
              </a:rPr>
              <a:t>Merci de votre attention</a:t>
            </a:r>
            <a:endParaRPr lang="fr-FR" sz="4400" dirty="0">
              <a:solidFill>
                <a:srgbClr val="002060"/>
              </a:solidFill>
            </a:endParaRPr>
          </a:p>
        </p:txBody>
      </p:sp>
      <p:pic>
        <p:nvPicPr>
          <p:cNvPr id="5" name="Image 4" descr="C:\Users\fdrean\AppData\Local\Microsoft\Windows\Temporary Internet Files\Content.Outlook\SQRX8WXU\logoLePainPerdu-O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3" y="859641"/>
            <a:ext cx="7086601" cy="325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lacehold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1" y="4372738"/>
            <a:ext cx="3349624" cy="814538"/>
          </a:xfrm>
          <a:prstGeom prst="roundRect">
            <a:avLst/>
          </a:prstGeom>
          <a:effectLst>
            <a:reflection stA="40000" endPos="25000" dist="12700" dir="5400000" sy="-100000" algn="bl" rotWithShape="0"/>
          </a:effec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9" y="4290802"/>
            <a:ext cx="1694543" cy="97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08" y="4290802"/>
            <a:ext cx="1672395" cy="118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36" y="4290802"/>
            <a:ext cx="1705734" cy="89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8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3693299"/>
            <a:ext cx="9274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2060"/>
                </a:solidFill>
                <a:latin typeface="+mj-lt"/>
              </a:rPr>
              <a:t>Une mise en réseau pour un projet d’économie circulaire</a:t>
            </a:r>
            <a:endParaRPr lang="fr-FR" sz="5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Image 3" descr="C:\Users\fdrean\AppData\Local\Microsoft\Windows\Temporary Internet Files\Content.Outlook\SQRX8WXU\logoLePainPerdu-O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3" y="913525"/>
            <a:ext cx="5223163" cy="2697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4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8167" y="676882"/>
            <a:ext cx="6512511" cy="1143000"/>
          </a:xfrm>
        </p:spPr>
        <p:txBody>
          <a:bodyPr/>
          <a:lstStyle/>
          <a:p>
            <a:r>
              <a:rPr lang="fr-FR" sz="3200" dirty="0">
                <a:solidFill>
                  <a:srgbClr val="002060"/>
                </a:solidFill>
                <a:effectLst/>
              </a:rPr>
              <a:t>I – Présentation des Acteurs du projet</a:t>
            </a:r>
            <a:br>
              <a:rPr lang="fr-FR" sz="3200" dirty="0">
                <a:solidFill>
                  <a:srgbClr val="002060"/>
                </a:solidFill>
                <a:effectLst/>
              </a:rPr>
            </a:b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675" y="1825108"/>
            <a:ext cx="7232650" cy="357265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La Banque Alimentaire du Morbihan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L’ADAPEI – ESAT du Prat - Vannes – 56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Le Club Entreprises du Pays de Vannes 56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lacehold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38" y="2319707"/>
            <a:ext cx="3349624" cy="814538"/>
          </a:xfrm>
          <a:prstGeom prst="roundRect">
            <a:avLst/>
          </a:prstGeom>
          <a:effectLst>
            <a:reflection stA="40000" endPos="25000" dist="12700" dir="5400000" sy="-100000" algn="bl" rotWithShape="0"/>
          </a:effectLst>
        </p:spPr>
      </p:pic>
      <p:pic>
        <p:nvPicPr>
          <p:cNvPr id="7" name="Image 6" descr="image0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64" y="3828384"/>
            <a:ext cx="5190631" cy="76731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78" y="5216699"/>
            <a:ext cx="2062144" cy="145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982" y="1052949"/>
            <a:ext cx="8950036" cy="1143000"/>
          </a:xfrm>
        </p:spPr>
        <p:txBody>
          <a:bodyPr/>
          <a:lstStyle/>
          <a:p>
            <a:r>
              <a:rPr lang="fr-FR" sz="3200" dirty="0" smtClean="0">
                <a:solidFill>
                  <a:srgbClr val="002060"/>
                </a:solidFill>
              </a:rPr>
              <a:t>1</a:t>
            </a:r>
            <a:r>
              <a:rPr lang="fr-FR" sz="3200" baseline="30000" dirty="0" smtClean="0">
                <a:solidFill>
                  <a:srgbClr val="002060"/>
                </a:solidFill>
              </a:rPr>
              <a:t>ère</a:t>
            </a:r>
            <a:r>
              <a:rPr lang="fr-FR" sz="3200" dirty="0" smtClean="0">
                <a:solidFill>
                  <a:srgbClr val="002060"/>
                </a:solidFill>
              </a:rPr>
              <a:t> rencontre entre le Club Entreprises du Pays de Vannes et La BA 56 </a:t>
            </a:r>
            <a:endParaRPr lang="fr-FR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804992"/>
              </p:ext>
            </p:extLst>
          </p:nvPr>
        </p:nvGraphicFramePr>
        <p:xfrm>
          <a:off x="654090" y="20989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C:\Users\fdrean\AppData\Local\Microsoft\Windows\Temporary Internet Files\Content.Outlook\SQRX8WXU\logoLePainPerdu-OK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8" y="312479"/>
            <a:ext cx="1748144" cy="86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8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731" y="4141258"/>
            <a:ext cx="7933069" cy="1977833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002060"/>
                </a:solidFill>
              </a:rPr>
              <a:t>Un partenariat se créé entre le Club Entreprises du Pays de Vannes , La Banque Alimentaire du Morbihan et l’ADAPEI du Morbihan via l’ESAT du Prat</a:t>
            </a:r>
            <a:endParaRPr lang="fr-FR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811733"/>
              </p:ext>
            </p:extLst>
          </p:nvPr>
        </p:nvGraphicFramePr>
        <p:xfrm>
          <a:off x="496975" y="731838"/>
          <a:ext cx="8048239" cy="364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C:\Users\fdrean\AppData\Local\Microsoft\Windows\Temporary Internet Files\Content.Outlook\SQRX8WXU\logoLePainPerdu-OK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8" y="409464"/>
            <a:ext cx="1748144" cy="86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1043"/>
          <p:cNvSpPr txBox="1">
            <a:spLocks noChangeArrowheads="1"/>
          </p:cNvSpPr>
          <p:nvPr/>
        </p:nvSpPr>
        <p:spPr bwMode="auto">
          <a:xfrm>
            <a:off x="1853712" y="647700"/>
            <a:ext cx="5923085" cy="10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857250" indent="-857250" eaLnBrk="1" hangingPunct="1">
              <a:buFont typeface="+mj-lt"/>
              <a:buAutoNum type="romanUcPeriod" startAt="2"/>
              <a:defRPr sz="3600" u="sng">
                <a:solidFill>
                  <a:srgbClr val="EB0BBB"/>
                </a:solidFill>
                <a:latin typeface="Constantia" panose="02030602050306030303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buNone/>
              <a:defRPr/>
            </a:pPr>
            <a:r>
              <a:rPr lang="fr-FR" altLang="fr-FR" sz="3323" dirty="0" smtClean="0">
                <a:solidFill>
                  <a:srgbClr val="002060"/>
                </a:solidFill>
              </a:rPr>
              <a:t>Commission ECOSOL</a:t>
            </a:r>
            <a:endParaRPr lang="fr-FR" altLang="fr-FR" sz="3323" dirty="0">
              <a:solidFill>
                <a:srgbClr val="002060"/>
              </a:solidFill>
            </a:endParaRPr>
          </a:p>
          <a:p>
            <a:pPr>
              <a:buFont typeface="+mj-lt"/>
              <a:buAutoNum type="romanUcPeriod" startAt="3"/>
              <a:defRPr/>
            </a:pPr>
            <a:endParaRPr lang="fr-FR" altLang="fr-FR" sz="3323" dirty="0"/>
          </a:p>
          <a:p>
            <a:pPr>
              <a:buFont typeface="+mj-lt"/>
              <a:buAutoNum type="romanUcPeriod" startAt="3"/>
              <a:defRPr/>
            </a:pPr>
            <a:endParaRPr lang="fr-FR" altLang="fr-FR" sz="3323" dirty="0"/>
          </a:p>
        </p:txBody>
      </p:sp>
      <p:sp>
        <p:nvSpPr>
          <p:cNvPr id="33797" name="ZoneTexte 1"/>
          <p:cNvSpPr txBox="1">
            <a:spLocks noChangeArrowheads="1"/>
          </p:cNvSpPr>
          <p:nvPr/>
        </p:nvSpPr>
        <p:spPr bwMode="auto">
          <a:xfrm>
            <a:off x="2299313" y="1371238"/>
            <a:ext cx="5453234" cy="107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585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14 entreprises et associations impliquées</a:t>
            </a:r>
            <a:endParaRPr lang="fr-FR" altLang="fr-FR" sz="2585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eaLnBrk="1" hangingPunct="1"/>
            <a:endParaRPr lang="fr-FR" altLang="fr-FR" sz="1200" dirty="0">
              <a:latin typeface="Constantia" panose="02030602050306030303" pitchFamily="18" charset="0"/>
            </a:endParaRPr>
          </a:p>
        </p:txBody>
      </p:sp>
      <p:pic>
        <p:nvPicPr>
          <p:cNvPr id="8201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96" y="2520760"/>
            <a:ext cx="1032344" cy="139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PHOTOS\portraits\RIVAIL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0" y="4070412"/>
            <a:ext cx="1097818" cy="1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25" y="2520760"/>
            <a:ext cx="1101151" cy="141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23" y="2513853"/>
            <a:ext cx="1061857" cy="140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40" y="2520760"/>
            <a:ext cx="986780" cy="13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53" y="2520760"/>
            <a:ext cx="824842" cy="13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04" y="4070413"/>
            <a:ext cx="1109681" cy="14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80" y="4070413"/>
            <a:ext cx="1513637" cy="14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05" y="4070412"/>
            <a:ext cx="1034817" cy="14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53" y="4070413"/>
            <a:ext cx="1110067" cy="14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67" y="2513853"/>
            <a:ext cx="1224323" cy="143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 descr="C:\Users\fdrean\AppData\Local\Microsoft\Windows\Temporary Internet Files\Content.Outlook\SQRX8WXU\logoLePainPerdu-OK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8" y="409464"/>
            <a:ext cx="1748144" cy="86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27" y="4070414"/>
            <a:ext cx="1102284" cy="14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28" y="4070413"/>
            <a:ext cx="1068027" cy="14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5"/>
          <p:cNvSpPr txBox="1">
            <a:spLocks noGrp="1" noChangeArrowheads="1"/>
          </p:cNvSpPr>
          <p:nvPr>
            <p:ph idx="1"/>
          </p:nvPr>
        </p:nvSpPr>
        <p:spPr bwMode="auto">
          <a:xfrm>
            <a:off x="1167060" y="2212400"/>
            <a:ext cx="7232650" cy="319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charset="0"/>
                <a:ea typeface="ÇlÇr ñæí©" charset="0"/>
              </a:rPr>
              <a:t>Un projet </a:t>
            </a:r>
          </a:p>
          <a:p>
            <a:pPr marL="0" indent="0" algn="ctr">
              <a:buNone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charset="0"/>
                <a:ea typeface="ÇlÇr ñæí©" charset="0"/>
              </a:rPr>
              <a:t>d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charset="0"/>
                <a:ea typeface="ÇlÇr ñæí©" charset="0"/>
              </a:rPr>
              <a:t>’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charset="0"/>
                <a:ea typeface="ÇlÇr ñæí©" charset="0"/>
              </a:rPr>
              <a:t>économie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charset="0"/>
                <a:ea typeface="ÇlÇr ñæí©" charset="0"/>
              </a:rPr>
              <a:t>circulaire</a:t>
            </a:r>
          </a:p>
          <a:p>
            <a:endParaRPr lang="fr-FR" sz="2000" b="1" dirty="0">
              <a:solidFill>
                <a:srgbClr val="002060"/>
              </a:solidFill>
              <a:latin typeface="Cambria" charset="0"/>
              <a:ea typeface="ÇlÇr ñæí©" charset="0"/>
            </a:endParaRPr>
          </a:p>
          <a:p>
            <a:pPr algn="ctr"/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charset="0"/>
              <a:ea typeface="ÇlÇr ñæí©" charset="0"/>
            </a:endParaRPr>
          </a:p>
          <a:p>
            <a:pPr marL="0" indent="0" algn="ctr">
              <a:buNone/>
            </a:pPr>
            <a:endParaRPr lang="fr-FR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002060"/>
                </a:solidFill>
              </a:rPr>
              <a:t>De </a:t>
            </a:r>
            <a:r>
              <a:rPr lang="fr-FR" sz="3200" b="1" dirty="0">
                <a:solidFill>
                  <a:srgbClr val="002060"/>
                </a:solidFill>
              </a:rPr>
              <a:t>la lutte contre le gaspillage</a:t>
            </a:r>
            <a:endParaRPr lang="fr-FR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rgbClr val="002060"/>
                </a:solidFill>
              </a:rPr>
              <a:t>À la création d’emplois </a:t>
            </a:r>
            <a:endParaRPr lang="fr-FR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002060"/>
                </a:solidFill>
              </a:rPr>
              <a:t>pour </a:t>
            </a:r>
            <a:r>
              <a:rPr lang="fr-FR" sz="3200" b="1" dirty="0">
                <a:solidFill>
                  <a:srgbClr val="002060"/>
                </a:solidFill>
              </a:rPr>
              <a:t>des travailleurs handicapés</a:t>
            </a:r>
            <a:endParaRPr lang="fr-FR" sz="3200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921625" y="6172200"/>
            <a:ext cx="5334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lèche courbée vers la droite 1"/>
          <p:cNvSpPr/>
          <p:nvPr/>
        </p:nvSpPr>
        <p:spPr>
          <a:xfrm rot="1870961">
            <a:off x="2165347" y="1352736"/>
            <a:ext cx="731520" cy="154018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a droite 7"/>
          <p:cNvSpPr/>
          <p:nvPr/>
        </p:nvSpPr>
        <p:spPr>
          <a:xfrm rot="7898185">
            <a:off x="6240833" y="968770"/>
            <a:ext cx="731520" cy="157939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 rot="16015344">
            <a:off x="4478943" y="2614971"/>
            <a:ext cx="515059" cy="204912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 descr="C:\Users\fdrean\AppData\Local\Microsoft\Windows\Temporary Internet Files\Content.Outlook\SQRX8WXU\logoLePainPerdu-OK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8" y="409464"/>
            <a:ext cx="1748144" cy="86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8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691" y="1495051"/>
            <a:ext cx="8894618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2060"/>
                </a:solidFill>
              </a:rPr>
              <a:t>Ecosol se réunit 1 fois par mois pour étudier les faisabilités et construire le projet</a:t>
            </a:r>
            <a:endParaRPr lang="fr-FR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512611"/>
              </p:ext>
            </p:extLst>
          </p:nvPr>
        </p:nvGraphicFramePr>
        <p:xfrm>
          <a:off x="614601" y="2842953"/>
          <a:ext cx="8166141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C:\Users\fdrean\AppData\Local\Microsoft\Windows\Temporary Internet Files\Content.Outlook\SQRX8WXU\logoLePainPerdu-OK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8" y="409464"/>
            <a:ext cx="1748144" cy="86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6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79143" y="494366"/>
            <a:ext cx="651251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charset="0"/>
                <a:ea typeface="ÇlÇr ñæí©" charset="0"/>
              </a:rPr>
              <a:t>Le Pain Perdu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charset="0"/>
                <a:ea typeface="ÇlÇr ñæí©" charset="0"/>
              </a:rPr>
              <a:t>®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" name="Espace réservé du contenu 5" descr="Macintosh HD:Users:ouisse:Pictures:Bibliothèque iPhoto.photolibrary:Masters:2015:05:02:20150502-180602:1920px-Salon_agriculture_2009_-_Pains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 b="5224"/>
          <a:stretch>
            <a:fillRect/>
          </a:stretch>
        </p:blipFill>
        <p:spPr bwMode="auto">
          <a:xfrm>
            <a:off x="955675" y="1600200"/>
            <a:ext cx="7232650" cy="42910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Zone de texte 61"/>
          <p:cNvSpPr txBox="1">
            <a:spLocks noChangeArrowheads="1"/>
          </p:cNvSpPr>
          <p:nvPr/>
        </p:nvSpPr>
        <p:spPr bwMode="auto">
          <a:xfrm>
            <a:off x="1041400" y="1886469"/>
            <a:ext cx="341650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ÇlÇr ñæí©" charset="0"/>
              </a:rPr>
              <a:t>Récupération du pain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Zone de texte 85"/>
          <p:cNvSpPr txBox="1">
            <a:spLocks noChangeArrowheads="1"/>
          </p:cNvSpPr>
          <p:nvPr/>
        </p:nvSpPr>
        <p:spPr bwMode="auto">
          <a:xfrm>
            <a:off x="2870522" y="3087908"/>
            <a:ext cx="3664214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ÇlÇr ñæí©" charset="0"/>
              </a:rPr>
              <a:t>Transformation</a:t>
            </a: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ÇlÇr ñæí©" charset="0"/>
              </a:rPr>
              <a:t>en chapelure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Zone de texte 86"/>
          <p:cNvSpPr txBox="1">
            <a:spLocks noChangeArrowheads="1"/>
          </p:cNvSpPr>
          <p:nvPr/>
        </p:nvSpPr>
        <p:spPr bwMode="auto">
          <a:xfrm>
            <a:off x="4047833" y="4388565"/>
            <a:ext cx="373755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ÇlÇr ñæí©" charset="0"/>
              </a:rPr>
              <a:t>Incorporation dans la nourriture pour animaux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" name="Connecteur en arc 2"/>
          <p:cNvCxnSpPr/>
          <p:nvPr/>
        </p:nvCxnSpPr>
        <p:spPr>
          <a:xfrm>
            <a:off x="4637370" y="2156344"/>
            <a:ext cx="843163" cy="93156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/>
          <p:nvPr/>
        </p:nvCxnSpPr>
        <p:spPr>
          <a:xfrm>
            <a:off x="6014537" y="3502622"/>
            <a:ext cx="929960" cy="828345"/>
          </a:xfrm>
          <a:prstGeom prst="curvedConnector3">
            <a:avLst>
              <a:gd name="adj1" fmla="val 7968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C:\Users\fdrean\AppData\Local\Microsoft\Windows\Temporary Internet Files\Content.Outlook\SQRX8WXU\logoLePainPerdu-OK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8" y="409464"/>
            <a:ext cx="1748144" cy="86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8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327</Words>
  <Application>Microsoft Office PowerPoint</Application>
  <PresentationFormat>Affichage à l'écran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I – Présentation des Acteurs du projet </vt:lpstr>
      <vt:lpstr>1ère rencontre entre le Club Entreprises du Pays de Vannes et La BA 56 </vt:lpstr>
      <vt:lpstr>Un partenariat se créé entre le Club Entreprises du Pays de Vannes , La Banque Alimentaire du Morbihan et l’ADAPEI du Morbihan via l’ESAT du Prat</vt:lpstr>
      <vt:lpstr>Présentation PowerPoint</vt:lpstr>
      <vt:lpstr>Présentation PowerPoint</vt:lpstr>
      <vt:lpstr>Ecosol se réunit 1 fois par mois pour étudier les faisabilités et construire le projet</vt:lpstr>
      <vt:lpstr>Le Pain Perdu®</vt:lpstr>
      <vt:lpstr>Présentation PowerPoint</vt:lpstr>
      <vt:lpstr>Présentation PowerPoint</vt:lpstr>
      <vt:lpstr>Présentation PowerPoint</vt:lpstr>
      <vt:lpstr>1 + 1 = 3 … ou X++</vt:lpstr>
      <vt:lpstr>Merci de votre attention</vt:lpstr>
    </vt:vector>
  </TitlesOfParts>
  <Company>coevolution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ouisse christian</dc:creator>
  <cp:lastModifiedBy> </cp:lastModifiedBy>
  <cp:revision>63</cp:revision>
  <dcterms:created xsi:type="dcterms:W3CDTF">2016-02-11T14:07:18Z</dcterms:created>
  <dcterms:modified xsi:type="dcterms:W3CDTF">2016-10-20T09:53:29Z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1977299451</vt:i4>
  </property>
  <property fmtid="{D5CDD505-2E9C-101B-9397-08002B2CF9AE}" pid="3" name="_NewReviewCycle">
    <vt:lpwstr/>
  </property>
  <property fmtid="{D5CDD505-2E9C-101B-9397-08002B2CF9AE}" pid="4" name="_EmailSubject">
    <vt:lpwstr>PPT ECOSOL</vt:lpwstr>
  </property>
  <property fmtid="{D5CDD505-2E9C-101B-9397-08002B2CF9AE}" pid="5" name="_AuthorEmail">
    <vt:lpwstr>contact@club-entreprises-vannes.com</vt:lpwstr>
  </property>
  <property fmtid="{D5CDD505-2E9C-101B-9397-08002B2CF9AE}" pid="6" name="_AuthorEmailDisplayName">
    <vt:lpwstr>Club Entreprises Vannes</vt:lpwstr>
  </property>
</Properties>
</file>